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52"/>
  </p:notesMasterIdLst>
  <p:sldIdLst>
    <p:sldId id="256" r:id="rId2"/>
    <p:sldId id="281" r:id="rId3"/>
    <p:sldId id="282" r:id="rId4"/>
    <p:sldId id="257" r:id="rId5"/>
    <p:sldId id="283" r:id="rId6"/>
    <p:sldId id="259" r:id="rId7"/>
    <p:sldId id="261" r:id="rId8"/>
    <p:sldId id="262" r:id="rId9"/>
    <p:sldId id="264" r:id="rId10"/>
    <p:sldId id="285" r:id="rId11"/>
    <p:sldId id="268" r:id="rId12"/>
    <p:sldId id="286" r:id="rId13"/>
    <p:sldId id="266" r:id="rId14"/>
    <p:sldId id="287" r:id="rId15"/>
    <p:sldId id="289" r:id="rId16"/>
    <p:sldId id="292" r:id="rId17"/>
    <p:sldId id="291" r:id="rId18"/>
    <p:sldId id="269" r:id="rId19"/>
    <p:sldId id="271" r:id="rId20"/>
    <p:sldId id="293" r:id="rId21"/>
    <p:sldId id="295" r:id="rId22"/>
    <p:sldId id="296" r:id="rId23"/>
    <p:sldId id="297" r:id="rId24"/>
    <p:sldId id="298" r:id="rId25"/>
    <p:sldId id="300" r:id="rId26"/>
    <p:sldId id="301" r:id="rId27"/>
    <p:sldId id="303" r:id="rId28"/>
    <p:sldId id="302"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288" r:id="rId44"/>
    <p:sldId id="258" r:id="rId45"/>
    <p:sldId id="260" r:id="rId46"/>
    <p:sldId id="265" r:id="rId47"/>
    <p:sldId id="267" r:id="rId48"/>
    <p:sldId id="270" r:id="rId49"/>
    <p:sldId id="272" r:id="rId50"/>
    <p:sldId id="280" r:id="rId51"/>
  </p:sldIdLst>
  <p:sldSz cx="9144000" cy="5143500" type="screen16x9"/>
  <p:notesSz cx="6858000" cy="9144000"/>
  <p:embeddedFontLst>
    <p:embeddedFont>
      <p:font typeface="Cormorant Upright" charset="0"/>
      <p:regular r:id="rId53"/>
      <p:bold r:id="rId54"/>
    </p:embeddedFont>
    <p:embeddedFont>
      <p:font typeface="Trebuchet MS" pitchFamily="34" charset="0"/>
      <p:regular r:id="rId55"/>
      <p:bold r:id="rId56"/>
      <p:italic r:id="rId57"/>
      <p:boldItalic r:id="rId58"/>
    </p:embeddedFont>
    <p:embeddedFont>
      <p:font typeface="Darker Grotesque Medium" charset="0"/>
      <p:regular r:id="rId59"/>
      <p:bold r:id="rId60"/>
    </p:embeddedFont>
    <p:embeddedFont>
      <p:font typeface="Lucida Console" pitchFamily="49" charset="0"/>
      <p:regular r:id="rId61"/>
    </p:embeddedFont>
    <p:embeddedFont>
      <p:font typeface="Bebas Neue" charset="0"/>
      <p:regular r:id="rId62"/>
    </p:embeddedFont>
    <p:embeddedFont>
      <p:font typeface="Century Gothic" pitchFamily="34" charset="0"/>
      <p:regular r:id="rId63"/>
      <p:bold r:id="rId64"/>
      <p:italic r:id="rId65"/>
      <p:boldItalic r:id="rId66"/>
    </p:embeddedFont>
    <p:embeddedFont>
      <p:font typeface="Bahnschrift" pitchFamily="34" charset="0"/>
      <p:regular r:id="rId67"/>
      <p:bold r:id="rId68"/>
    </p:embeddedFont>
    <p:embeddedFont>
      <p:font typeface="Comic Sans MS" pitchFamily="66" charset="0"/>
      <p:regular r:id="rId69"/>
      <p:bold r:id="rId70"/>
      <p:italic r:id="rId71"/>
      <p:boldItalic r:id="rId72"/>
    </p:embeddedFont>
    <p:embeddedFont>
      <p:font typeface="Darker Grotesque" charset="0"/>
      <p:regular r:id="rId73"/>
      <p:bold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F941A357-4872-4466-B74C-9556443A7976}">
  <a:tblStyle styleId="{F941A357-4872-4466-B74C-9556443A797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145" d="100"/>
          <a:sy n="145" d="100"/>
        </p:scale>
        <p:origin x="-654" y="6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font" Target="fonts/font16.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4050f0f9ae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4050f0f9ae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fdce3e374c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fdce3e374c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fdce3e374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fdce3e374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4074d4b1c6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4074d4b1c6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4074d4b1c6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4074d4b1c6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fdce3e374c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fdce3e374c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fdce3e374c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fdce3e374c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4074d4b1c6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4074d4b1c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4050f0f9ae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4050f0f9ae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4074d4b1c6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4074d4b1c6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4074d4b1c6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4074d4b1c6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4074d4b1c6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4074d4b1c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fdce3e374c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fdce3e374c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fdce3e374c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fdce3e374c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4074d4b1c6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4074d4b1c6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fdce3e374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fdce3e374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4074d4b1c6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4074d4b1c6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4074d4b1c6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4074d4b1c6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4074d4b1c6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4074d4b1c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fdce3e374c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fdce3e374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4074d4b1c6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4074d4b1c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fdce3e374c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fdce3e374c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4074d4b1c6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4074d4b1c6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1b1a71d3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dce3e374c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fdce3e374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fdce3e374c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fdce3e374c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fdce3e374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fdce3e374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fdce3e374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fdce3e374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074d4b1c6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074d4b1c6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4074d4b1c6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4074d4b1c6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5400000">
            <a:off x="-486026" y="-3224825"/>
            <a:ext cx="5728051" cy="5143499"/>
          </a:xfrm>
          <a:prstGeom prst="rect">
            <a:avLst/>
          </a:prstGeom>
          <a:noFill/>
          <a:ln>
            <a:noFill/>
          </a:ln>
        </p:spPr>
      </p:pic>
      <p:pic>
        <p:nvPicPr>
          <p:cNvPr id="10" name="Google Shape;10;p2"/>
          <p:cNvPicPr preferRelativeResize="0"/>
          <p:nvPr/>
        </p:nvPicPr>
        <p:blipFill>
          <a:blip r:embed="rId3">
            <a:alphaModFix/>
          </a:blip>
          <a:stretch>
            <a:fillRect/>
          </a:stretch>
        </p:blipFill>
        <p:spPr>
          <a:xfrm>
            <a:off x="-2401187" y="2129434"/>
            <a:ext cx="5970924" cy="5361577"/>
          </a:xfrm>
          <a:prstGeom prst="rect">
            <a:avLst/>
          </a:prstGeom>
          <a:noFill/>
          <a:ln>
            <a:noFill/>
          </a:ln>
        </p:spPr>
      </p:pic>
      <p:pic>
        <p:nvPicPr>
          <p:cNvPr id="11" name="Google Shape;11;p2"/>
          <p:cNvPicPr preferRelativeResize="0"/>
          <p:nvPr/>
        </p:nvPicPr>
        <p:blipFill>
          <a:blip r:embed="rId4">
            <a:alphaModFix/>
          </a:blip>
          <a:stretch>
            <a:fillRect/>
          </a:stretch>
        </p:blipFill>
        <p:spPr>
          <a:xfrm rot="-5400000">
            <a:off x="6097774" y="-926050"/>
            <a:ext cx="5728051" cy="5143499"/>
          </a:xfrm>
          <a:prstGeom prst="rect">
            <a:avLst/>
          </a:prstGeom>
          <a:noFill/>
          <a:ln>
            <a:noFill/>
          </a:ln>
        </p:spPr>
      </p:pic>
      <p:sp>
        <p:nvSpPr>
          <p:cNvPr id="12" name="Google Shape;12;p2"/>
          <p:cNvSpPr txBox="1">
            <a:spLocks noGrp="1"/>
          </p:cNvSpPr>
          <p:nvPr>
            <p:ph type="ctrTitle"/>
          </p:nvPr>
        </p:nvSpPr>
        <p:spPr>
          <a:xfrm>
            <a:off x="713225" y="539500"/>
            <a:ext cx="7717500" cy="13590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96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713225" y="3997000"/>
            <a:ext cx="4408800" cy="427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1400"/>
              <a:buNone/>
              <a:defRPr sz="3000" b="1">
                <a:solidFill>
                  <a:srgbClr val="434343"/>
                </a:solidFill>
                <a:latin typeface="Darker Grotesque"/>
                <a:ea typeface="Darker Grotesque"/>
                <a:cs typeface="Darker Grotesque"/>
                <a:sym typeface="Darker Grotesqu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13"/>
          <p:cNvSpPr txBox="1">
            <a:spLocks noGrp="1"/>
          </p:cNvSpPr>
          <p:nvPr>
            <p:ph type="subTitle" idx="1"/>
          </p:nvPr>
        </p:nvSpPr>
        <p:spPr>
          <a:xfrm>
            <a:off x="720000" y="21169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55" name="Google Shape;55;p13"/>
          <p:cNvSpPr txBox="1">
            <a:spLocks noGrp="1"/>
          </p:cNvSpPr>
          <p:nvPr>
            <p:ph type="subTitle" idx="2"/>
          </p:nvPr>
        </p:nvSpPr>
        <p:spPr>
          <a:xfrm>
            <a:off x="3419269" y="21169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56" name="Google Shape;56;p13"/>
          <p:cNvSpPr txBox="1">
            <a:spLocks noGrp="1"/>
          </p:cNvSpPr>
          <p:nvPr>
            <p:ph type="subTitle" idx="3"/>
          </p:nvPr>
        </p:nvSpPr>
        <p:spPr>
          <a:xfrm>
            <a:off x="720000" y="3550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57" name="Google Shape;57;p13"/>
          <p:cNvSpPr txBox="1">
            <a:spLocks noGrp="1"/>
          </p:cNvSpPr>
          <p:nvPr>
            <p:ph type="subTitle" idx="4"/>
          </p:nvPr>
        </p:nvSpPr>
        <p:spPr>
          <a:xfrm>
            <a:off x="3419269" y="3550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58" name="Google Shape;58;p13"/>
          <p:cNvSpPr txBox="1">
            <a:spLocks noGrp="1"/>
          </p:cNvSpPr>
          <p:nvPr>
            <p:ph type="subTitle" idx="5"/>
          </p:nvPr>
        </p:nvSpPr>
        <p:spPr>
          <a:xfrm>
            <a:off x="6118545" y="21169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59" name="Google Shape;59;p13"/>
          <p:cNvSpPr txBox="1">
            <a:spLocks noGrp="1"/>
          </p:cNvSpPr>
          <p:nvPr>
            <p:ph type="subTitle" idx="6"/>
          </p:nvPr>
        </p:nvSpPr>
        <p:spPr>
          <a:xfrm>
            <a:off x="6118545" y="3550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60" name="Google Shape;60;p13"/>
          <p:cNvSpPr txBox="1">
            <a:spLocks noGrp="1"/>
          </p:cNvSpPr>
          <p:nvPr>
            <p:ph type="title" idx="7" hasCustomPrompt="1"/>
          </p:nvPr>
        </p:nvSpPr>
        <p:spPr>
          <a:xfrm>
            <a:off x="818402" y="13447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title" idx="8" hasCustomPrompt="1"/>
          </p:nvPr>
        </p:nvSpPr>
        <p:spPr>
          <a:xfrm>
            <a:off x="818402" y="27781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title" idx="9" hasCustomPrompt="1"/>
          </p:nvPr>
        </p:nvSpPr>
        <p:spPr>
          <a:xfrm>
            <a:off x="3517677" y="13447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title" idx="13" hasCustomPrompt="1"/>
          </p:nvPr>
        </p:nvSpPr>
        <p:spPr>
          <a:xfrm>
            <a:off x="3517677" y="27781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title" idx="14" hasCustomPrompt="1"/>
          </p:nvPr>
        </p:nvSpPr>
        <p:spPr>
          <a:xfrm>
            <a:off x="6216952" y="13447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title" idx="15" hasCustomPrompt="1"/>
          </p:nvPr>
        </p:nvSpPr>
        <p:spPr>
          <a:xfrm>
            <a:off x="6216952" y="27781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subTitle" idx="16"/>
          </p:nvPr>
        </p:nvSpPr>
        <p:spPr>
          <a:xfrm>
            <a:off x="720000"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Darker Grotesque"/>
              <a:buNone/>
              <a:defRPr sz="2500" b="1">
                <a:solidFill>
                  <a:schemeClr val="dk1"/>
                </a:solidFill>
                <a:latin typeface="Darker Grotesque"/>
                <a:ea typeface="Darker Grotesque"/>
                <a:cs typeface="Darker Grotesque"/>
                <a:sym typeface="Darker Grotesque"/>
              </a:defRPr>
            </a:lvl1pPr>
            <a:lvl2pPr lvl="1"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2pPr>
            <a:lvl3pPr lvl="2"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3pPr>
            <a:lvl4pPr lvl="3"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4pPr>
            <a:lvl5pPr lvl="4"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5pPr>
            <a:lvl6pPr lvl="5"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6pPr>
            <a:lvl7pPr lvl="6"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7pPr>
            <a:lvl8pPr lvl="7"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8pPr>
            <a:lvl9pPr lvl="8"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9pPr>
          </a:lstStyle>
          <a:p>
            <a:endParaRPr/>
          </a:p>
        </p:txBody>
      </p:sp>
      <p:sp>
        <p:nvSpPr>
          <p:cNvPr id="67" name="Google Shape;67;p13"/>
          <p:cNvSpPr txBox="1">
            <a:spLocks noGrp="1"/>
          </p:cNvSpPr>
          <p:nvPr>
            <p:ph type="subTitle" idx="17"/>
          </p:nvPr>
        </p:nvSpPr>
        <p:spPr>
          <a:xfrm>
            <a:off x="3419275"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Darker Grotesque"/>
              <a:buNone/>
              <a:defRPr sz="2500" b="1">
                <a:solidFill>
                  <a:schemeClr val="dk1"/>
                </a:solidFill>
                <a:latin typeface="Darker Grotesque"/>
                <a:ea typeface="Darker Grotesque"/>
                <a:cs typeface="Darker Grotesque"/>
                <a:sym typeface="Darker Grotesque"/>
              </a:defRPr>
            </a:lvl1pPr>
            <a:lvl2pPr lvl="1"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2pPr>
            <a:lvl3pPr lvl="2"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3pPr>
            <a:lvl4pPr lvl="3"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4pPr>
            <a:lvl5pPr lvl="4"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5pPr>
            <a:lvl6pPr lvl="5"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6pPr>
            <a:lvl7pPr lvl="6"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7pPr>
            <a:lvl8pPr lvl="7"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8pPr>
            <a:lvl9pPr lvl="8"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9pPr>
          </a:lstStyle>
          <a:p>
            <a:endParaRPr/>
          </a:p>
        </p:txBody>
      </p:sp>
      <p:sp>
        <p:nvSpPr>
          <p:cNvPr id="68" name="Google Shape;68;p13"/>
          <p:cNvSpPr txBox="1">
            <a:spLocks noGrp="1"/>
          </p:cNvSpPr>
          <p:nvPr>
            <p:ph type="subTitle" idx="18"/>
          </p:nvPr>
        </p:nvSpPr>
        <p:spPr>
          <a:xfrm>
            <a:off x="6118550"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Darker Grotesque"/>
              <a:buNone/>
              <a:defRPr sz="2500" b="1">
                <a:solidFill>
                  <a:schemeClr val="dk1"/>
                </a:solidFill>
                <a:latin typeface="Darker Grotesque"/>
                <a:ea typeface="Darker Grotesque"/>
                <a:cs typeface="Darker Grotesque"/>
                <a:sym typeface="Darker Grotesque"/>
              </a:defRPr>
            </a:lvl1pPr>
            <a:lvl2pPr lvl="1"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2pPr>
            <a:lvl3pPr lvl="2"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3pPr>
            <a:lvl4pPr lvl="3"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4pPr>
            <a:lvl5pPr lvl="4"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5pPr>
            <a:lvl6pPr lvl="5"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6pPr>
            <a:lvl7pPr lvl="6"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7pPr>
            <a:lvl8pPr lvl="7"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8pPr>
            <a:lvl9pPr lvl="8"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9pPr>
          </a:lstStyle>
          <a:p>
            <a:endParaRPr/>
          </a:p>
        </p:txBody>
      </p:sp>
      <p:sp>
        <p:nvSpPr>
          <p:cNvPr id="69" name="Google Shape;69;p13"/>
          <p:cNvSpPr txBox="1">
            <a:spLocks noGrp="1"/>
          </p:cNvSpPr>
          <p:nvPr>
            <p:ph type="subTitle" idx="19"/>
          </p:nvPr>
        </p:nvSpPr>
        <p:spPr>
          <a:xfrm>
            <a:off x="720000"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Darker Grotesque"/>
              <a:buNone/>
              <a:defRPr sz="2500" b="1">
                <a:solidFill>
                  <a:schemeClr val="dk1"/>
                </a:solidFill>
                <a:latin typeface="Darker Grotesque"/>
                <a:ea typeface="Darker Grotesque"/>
                <a:cs typeface="Darker Grotesque"/>
                <a:sym typeface="Darker Grotesque"/>
              </a:defRPr>
            </a:lvl1pPr>
            <a:lvl2pPr lvl="1"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2pPr>
            <a:lvl3pPr lvl="2"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3pPr>
            <a:lvl4pPr lvl="3"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4pPr>
            <a:lvl5pPr lvl="4"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5pPr>
            <a:lvl6pPr lvl="5"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6pPr>
            <a:lvl7pPr lvl="6"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7pPr>
            <a:lvl8pPr lvl="7"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8pPr>
            <a:lvl9pPr lvl="8"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9pPr>
          </a:lstStyle>
          <a:p>
            <a:endParaRPr/>
          </a:p>
        </p:txBody>
      </p:sp>
      <p:sp>
        <p:nvSpPr>
          <p:cNvPr id="70" name="Google Shape;70;p13"/>
          <p:cNvSpPr txBox="1">
            <a:spLocks noGrp="1"/>
          </p:cNvSpPr>
          <p:nvPr>
            <p:ph type="subTitle" idx="20"/>
          </p:nvPr>
        </p:nvSpPr>
        <p:spPr>
          <a:xfrm>
            <a:off x="3419275"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Darker Grotesque"/>
              <a:buNone/>
              <a:defRPr sz="2500" b="1">
                <a:solidFill>
                  <a:schemeClr val="dk1"/>
                </a:solidFill>
                <a:latin typeface="Darker Grotesque"/>
                <a:ea typeface="Darker Grotesque"/>
                <a:cs typeface="Darker Grotesque"/>
                <a:sym typeface="Darker Grotesque"/>
              </a:defRPr>
            </a:lvl1pPr>
            <a:lvl2pPr lvl="1"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2pPr>
            <a:lvl3pPr lvl="2"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3pPr>
            <a:lvl4pPr lvl="3"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4pPr>
            <a:lvl5pPr lvl="4"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5pPr>
            <a:lvl6pPr lvl="5"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6pPr>
            <a:lvl7pPr lvl="6"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7pPr>
            <a:lvl8pPr lvl="7"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8pPr>
            <a:lvl9pPr lvl="8"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9pPr>
          </a:lstStyle>
          <a:p>
            <a:endParaRPr/>
          </a:p>
        </p:txBody>
      </p:sp>
      <p:sp>
        <p:nvSpPr>
          <p:cNvPr id="71" name="Google Shape;71;p13"/>
          <p:cNvSpPr txBox="1">
            <a:spLocks noGrp="1"/>
          </p:cNvSpPr>
          <p:nvPr>
            <p:ph type="subTitle" idx="21"/>
          </p:nvPr>
        </p:nvSpPr>
        <p:spPr>
          <a:xfrm>
            <a:off x="6118550"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Darker Grotesque"/>
              <a:buNone/>
              <a:defRPr sz="2500" b="1">
                <a:solidFill>
                  <a:schemeClr val="dk1"/>
                </a:solidFill>
                <a:latin typeface="Darker Grotesque"/>
                <a:ea typeface="Darker Grotesque"/>
                <a:cs typeface="Darker Grotesque"/>
                <a:sym typeface="Darker Grotesque"/>
              </a:defRPr>
            </a:lvl1pPr>
            <a:lvl2pPr lvl="1"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2pPr>
            <a:lvl3pPr lvl="2"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3pPr>
            <a:lvl4pPr lvl="3"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4pPr>
            <a:lvl5pPr lvl="4"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5pPr>
            <a:lvl6pPr lvl="5"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6pPr>
            <a:lvl7pPr lvl="6"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7pPr>
            <a:lvl8pPr lvl="7"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8pPr>
            <a:lvl9pPr lvl="8" rtl="0">
              <a:lnSpc>
                <a:spcPct val="100000"/>
              </a:lnSpc>
              <a:spcBef>
                <a:spcPts val="0"/>
              </a:spcBef>
              <a:spcAft>
                <a:spcPts val="0"/>
              </a:spcAft>
              <a:buSzPts val="2500"/>
              <a:buFont typeface="Darker Grotesque"/>
              <a:buNone/>
              <a:defRPr sz="2500" b="1">
                <a:latin typeface="Darker Grotesque"/>
                <a:ea typeface="Darker Grotesque"/>
                <a:cs typeface="Darker Grotesque"/>
                <a:sym typeface="Darker Grotesq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72"/>
        <p:cNvGrpSpPr/>
        <p:nvPr/>
      </p:nvGrpSpPr>
      <p:grpSpPr>
        <a:xfrm>
          <a:off x="0" y="0"/>
          <a:ext cx="0" cy="0"/>
          <a:chOff x="0" y="0"/>
          <a:chExt cx="0" cy="0"/>
        </a:xfrm>
      </p:grpSpPr>
      <p:pic>
        <p:nvPicPr>
          <p:cNvPr id="73" name="Google Shape;73;p14"/>
          <p:cNvPicPr preferRelativeResize="0"/>
          <p:nvPr/>
        </p:nvPicPr>
        <p:blipFill>
          <a:blip r:embed="rId2">
            <a:alphaModFix/>
          </a:blip>
          <a:stretch>
            <a:fillRect/>
          </a:stretch>
        </p:blipFill>
        <p:spPr>
          <a:xfrm>
            <a:off x="-1848651" y="2847225"/>
            <a:ext cx="5728051" cy="5143499"/>
          </a:xfrm>
          <a:prstGeom prst="rect">
            <a:avLst/>
          </a:prstGeom>
          <a:noFill/>
          <a:ln>
            <a:noFill/>
          </a:ln>
        </p:spPr>
      </p:pic>
      <p:pic>
        <p:nvPicPr>
          <p:cNvPr id="74" name="Google Shape;74;p14"/>
          <p:cNvPicPr preferRelativeResize="0"/>
          <p:nvPr/>
        </p:nvPicPr>
        <p:blipFill>
          <a:blip r:embed="rId2">
            <a:alphaModFix/>
          </a:blip>
          <a:stretch>
            <a:fillRect/>
          </a:stretch>
        </p:blipFill>
        <p:spPr>
          <a:xfrm>
            <a:off x="4370099" y="-2248850"/>
            <a:ext cx="5728051" cy="5143499"/>
          </a:xfrm>
          <a:prstGeom prst="rect">
            <a:avLst/>
          </a:prstGeom>
          <a:noFill/>
          <a:ln>
            <a:noFill/>
          </a:ln>
        </p:spPr>
      </p:pic>
      <p:sp>
        <p:nvSpPr>
          <p:cNvPr id="75" name="Google Shape;7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6"/>
        <p:cNvGrpSpPr/>
        <p:nvPr/>
      </p:nvGrpSpPr>
      <p:grpSpPr>
        <a:xfrm>
          <a:off x="0" y="0"/>
          <a:ext cx="0" cy="0"/>
          <a:chOff x="0" y="0"/>
          <a:chExt cx="0" cy="0"/>
        </a:xfrm>
      </p:grpSpPr>
      <p:pic>
        <p:nvPicPr>
          <p:cNvPr id="77" name="Google Shape;77;p15"/>
          <p:cNvPicPr preferRelativeResize="0"/>
          <p:nvPr/>
        </p:nvPicPr>
        <p:blipFill>
          <a:blip r:embed="rId2">
            <a:alphaModFix/>
          </a:blip>
          <a:stretch>
            <a:fillRect/>
          </a:stretch>
        </p:blipFill>
        <p:spPr>
          <a:xfrm>
            <a:off x="-2316774" y="2936996"/>
            <a:ext cx="5970924" cy="5361577"/>
          </a:xfrm>
          <a:prstGeom prst="rect">
            <a:avLst/>
          </a:prstGeom>
          <a:noFill/>
          <a:ln>
            <a:noFill/>
          </a:ln>
        </p:spPr>
      </p:pic>
      <p:sp>
        <p:nvSpPr>
          <p:cNvPr id="78" name="Google Shape;78;p15"/>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5"/>
          <p:cNvSpPr txBox="1">
            <a:spLocks noGrp="1"/>
          </p:cNvSpPr>
          <p:nvPr>
            <p:ph type="subTitle" idx="1"/>
          </p:nvPr>
        </p:nvSpPr>
        <p:spPr>
          <a:xfrm>
            <a:off x="720000" y="1402850"/>
            <a:ext cx="4410300" cy="278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80"/>
        <p:cNvGrpSpPr/>
        <p:nvPr/>
      </p:nvGrpSpPr>
      <p:grpSpPr>
        <a:xfrm>
          <a:off x="0" y="0"/>
          <a:ext cx="0" cy="0"/>
          <a:chOff x="0" y="0"/>
          <a:chExt cx="0" cy="0"/>
        </a:xfrm>
      </p:grpSpPr>
      <p:pic>
        <p:nvPicPr>
          <p:cNvPr id="81" name="Google Shape;81;p16"/>
          <p:cNvPicPr preferRelativeResize="0"/>
          <p:nvPr/>
        </p:nvPicPr>
        <p:blipFill>
          <a:blip r:embed="rId2">
            <a:alphaModFix/>
          </a:blip>
          <a:stretch>
            <a:fillRect/>
          </a:stretch>
        </p:blipFill>
        <p:spPr>
          <a:xfrm>
            <a:off x="4955825" y="-2148034"/>
            <a:ext cx="4639452" cy="4166002"/>
          </a:xfrm>
          <a:prstGeom prst="rect">
            <a:avLst/>
          </a:prstGeom>
          <a:noFill/>
          <a:ln>
            <a:noFill/>
          </a:ln>
        </p:spPr>
      </p:pic>
      <p:pic>
        <p:nvPicPr>
          <p:cNvPr id="82" name="Google Shape;82;p16"/>
          <p:cNvPicPr preferRelativeResize="0"/>
          <p:nvPr/>
        </p:nvPicPr>
        <p:blipFill>
          <a:blip r:embed="rId3">
            <a:alphaModFix/>
          </a:blip>
          <a:stretch>
            <a:fillRect/>
          </a:stretch>
        </p:blipFill>
        <p:spPr>
          <a:xfrm>
            <a:off x="-1402799" y="2589421"/>
            <a:ext cx="5970924" cy="5361577"/>
          </a:xfrm>
          <a:prstGeom prst="rect">
            <a:avLst/>
          </a:prstGeom>
          <a:noFill/>
          <a:ln>
            <a:noFill/>
          </a:ln>
        </p:spPr>
      </p:pic>
      <p:sp>
        <p:nvSpPr>
          <p:cNvPr id="83" name="Google Shape;83;p1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4" name="Google Shape;84;p16"/>
          <p:cNvSpPr txBox="1">
            <a:spLocks noGrp="1"/>
          </p:cNvSpPr>
          <p:nvPr>
            <p:ph type="subTitle" idx="1"/>
          </p:nvPr>
        </p:nvSpPr>
        <p:spPr>
          <a:xfrm>
            <a:off x="720000" y="1421700"/>
            <a:ext cx="4410300" cy="22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5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_2">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 name="Google Shape;87;p17"/>
          <p:cNvSpPr txBox="1">
            <a:spLocks noGrp="1"/>
          </p:cNvSpPr>
          <p:nvPr>
            <p:ph type="subTitle" idx="1"/>
          </p:nvPr>
        </p:nvSpPr>
        <p:spPr>
          <a:xfrm>
            <a:off x="720000" y="1402850"/>
            <a:ext cx="5047500" cy="23157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Clr>
                <a:schemeClr val="dk2"/>
              </a:buClr>
              <a:buSzPts val="1400"/>
              <a:buChar char="●"/>
              <a:defRPr sz="15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pic>
        <p:nvPicPr>
          <p:cNvPr id="88" name="Google Shape;88;p17"/>
          <p:cNvPicPr preferRelativeResize="0"/>
          <p:nvPr/>
        </p:nvPicPr>
        <p:blipFill>
          <a:blip r:embed="rId2">
            <a:alphaModFix/>
          </a:blip>
          <a:stretch>
            <a:fillRect/>
          </a:stretch>
        </p:blipFill>
        <p:spPr>
          <a:xfrm flipH="1">
            <a:off x="4734277" y="953225"/>
            <a:ext cx="7570248" cy="679774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89"/>
        <p:cNvGrpSpPr/>
        <p:nvPr/>
      </p:nvGrpSpPr>
      <p:grpSpPr>
        <a:xfrm>
          <a:off x="0" y="0"/>
          <a:ext cx="0" cy="0"/>
          <a:chOff x="0" y="0"/>
          <a:chExt cx="0" cy="0"/>
        </a:xfrm>
      </p:grpSpPr>
      <p:pic>
        <p:nvPicPr>
          <p:cNvPr id="90" name="Google Shape;90;p18"/>
          <p:cNvPicPr preferRelativeResize="0"/>
          <p:nvPr/>
        </p:nvPicPr>
        <p:blipFill>
          <a:blip r:embed="rId2">
            <a:alphaModFix/>
          </a:blip>
          <a:stretch>
            <a:fillRect/>
          </a:stretch>
        </p:blipFill>
        <p:spPr>
          <a:xfrm>
            <a:off x="4703175" y="3613666"/>
            <a:ext cx="4639452" cy="4166002"/>
          </a:xfrm>
          <a:prstGeom prst="rect">
            <a:avLst/>
          </a:prstGeom>
          <a:noFill/>
          <a:ln>
            <a:noFill/>
          </a:ln>
        </p:spPr>
      </p:pic>
      <p:pic>
        <p:nvPicPr>
          <p:cNvPr id="91" name="Google Shape;91;p18"/>
          <p:cNvPicPr preferRelativeResize="0"/>
          <p:nvPr/>
        </p:nvPicPr>
        <p:blipFill>
          <a:blip r:embed="rId3">
            <a:alphaModFix/>
          </a:blip>
          <a:stretch>
            <a:fillRect/>
          </a:stretch>
        </p:blipFill>
        <p:spPr>
          <a:xfrm>
            <a:off x="2794726" y="-3121704"/>
            <a:ext cx="5970924" cy="5361577"/>
          </a:xfrm>
          <a:prstGeom prst="rect">
            <a:avLst/>
          </a:prstGeom>
          <a:noFill/>
          <a:ln>
            <a:noFill/>
          </a:ln>
        </p:spPr>
      </p:pic>
      <p:sp>
        <p:nvSpPr>
          <p:cNvPr id="92" name="Google Shape;92;p18"/>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3" name="Google Shape;93;p18"/>
          <p:cNvSpPr txBox="1">
            <a:spLocks noGrp="1"/>
          </p:cNvSpPr>
          <p:nvPr>
            <p:ph type="subTitle" idx="1"/>
          </p:nvPr>
        </p:nvSpPr>
        <p:spPr>
          <a:xfrm>
            <a:off x="720000" y="1402850"/>
            <a:ext cx="4582800" cy="320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500"/>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CUSTOM_4_1_1">
    <p:spTree>
      <p:nvGrpSpPr>
        <p:cNvPr id="1" name="Shape 94"/>
        <p:cNvGrpSpPr/>
        <p:nvPr/>
      </p:nvGrpSpPr>
      <p:grpSpPr>
        <a:xfrm>
          <a:off x="0" y="0"/>
          <a:ext cx="0" cy="0"/>
          <a:chOff x="0" y="0"/>
          <a:chExt cx="0" cy="0"/>
        </a:xfrm>
      </p:grpSpPr>
      <p:pic>
        <p:nvPicPr>
          <p:cNvPr id="95" name="Google Shape;95;p19"/>
          <p:cNvPicPr preferRelativeResize="0"/>
          <p:nvPr/>
        </p:nvPicPr>
        <p:blipFill>
          <a:blip r:embed="rId2">
            <a:alphaModFix/>
          </a:blip>
          <a:stretch>
            <a:fillRect/>
          </a:stretch>
        </p:blipFill>
        <p:spPr>
          <a:xfrm>
            <a:off x="4152226" y="-3467841"/>
            <a:ext cx="5970924" cy="5361577"/>
          </a:xfrm>
          <a:prstGeom prst="rect">
            <a:avLst/>
          </a:prstGeom>
          <a:noFill/>
          <a:ln>
            <a:noFill/>
          </a:ln>
        </p:spPr>
      </p:pic>
      <p:sp>
        <p:nvSpPr>
          <p:cNvPr id="96" name="Google Shape;96;p19"/>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7" name="Google Shape;97;p19"/>
          <p:cNvSpPr txBox="1">
            <a:spLocks noGrp="1"/>
          </p:cNvSpPr>
          <p:nvPr>
            <p:ph type="subTitle" idx="1"/>
          </p:nvPr>
        </p:nvSpPr>
        <p:spPr>
          <a:xfrm>
            <a:off x="720000" y="1402850"/>
            <a:ext cx="7710900" cy="29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500"/>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pic>
        <p:nvPicPr>
          <p:cNvPr id="98" name="Google Shape;98;p19"/>
          <p:cNvPicPr preferRelativeResize="0"/>
          <p:nvPr/>
        </p:nvPicPr>
        <p:blipFill>
          <a:blip r:embed="rId2">
            <a:alphaModFix/>
          </a:blip>
          <a:stretch>
            <a:fillRect/>
          </a:stretch>
        </p:blipFill>
        <p:spPr>
          <a:xfrm>
            <a:off x="5373376" y="2996384"/>
            <a:ext cx="5970924" cy="536157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5">
  <p:cSld name="CUSTOM_10">
    <p:spTree>
      <p:nvGrpSpPr>
        <p:cNvPr id="1" name="Shape 99"/>
        <p:cNvGrpSpPr/>
        <p:nvPr/>
      </p:nvGrpSpPr>
      <p:grpSpPr>
        <a:xfrm>
          <a:off x="0" y="0"/>
          <a:ext cx="0" cy="0"/>
          <a:chOff x="0" y="0"/>
          <a:chExt cx="0" cy="0"/>
        </a:xfrm>
      </p:grpSpPr>
      <p:pic>
        <p:nvPicPr>
          <p:cNvPr id="100" name="Google Shape;100;p20"/>
          <p:cNvPicPr preferRelativeResize="0"/>
          <p:nvPr/>
        </p:nvPicPr>
        <p:blipFill>
          <a:blip r:embed="rId2">
            <a:alphaModFix/>
          </a:blip>
          <a:stretch>
            <a:fillRect/>
          </a:stretch>
        </p:blipFill>
        <p:spPr>
          <a:xfrm>
            <a:off x="3201974" y="-1638925"/>
            <a:ext cx="5728051" cy="5143499"/>
          </a:xfrm>
          <a:prstGeom prst="rect">
            <a:avLst/>
          </a:prstGeom>
          <a:noFill/>
          <a:ln>
            <a:noFill/>
          </a:ln>
        </p:spPr>
      </p:pic>
      <p:sp>
        <p:nvSpPr>
          <p:cNvPr id="101" name="Google Shape;101;p20"/>
          <p:cNvSpPr txBox="1">
            <a:spLocks noGrp="1"/>
          </p:cNvSpPr>
          <p:nvPr>
            <p:ph type="title"/>
          </p:nvPr>
        </p:nvSpPr>
        <p:spPr>
          <a:xfrm>
            <a:off x="720000" y="445025"/>
            <a:ext cx="407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2" name="Google Shape;102;p20"/>
          <p:cNvSpPr txBox="1">
            <a:spLocks noGrp="1"/>
          </p:cNvSpPr>
          <p:nvPr>
            <p:ph type="subTitle" idx="1"/>
          </p:nvPr>
        </p:nvSpPr>
        <p:spPr>
          <a:xfrm>
            <a:off x="720000" y="1402875"/>
            <a:ext cx="4178100" cy="320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500"/>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03" name="Google Shape;103;p20"/>
          <p:cNvSpPr>
            <a:spLocks noGrp="1"/>
          </p:cNvSpPr>
          <p:nvPr>
            <p:ph type="pic" idx="2"/>
          </p:nvPr>
        </p:nvSpPr>
        <p:spPr>
          <a:xfrm>
            <a:off x="5722000" y="1465900"/>
            <a:ext cx="2708700" cy="2708700"/>
          </a:xfrm>
          <a:prstGeom prst="ellipse">
            <a:avLst/>
          </a:prstGeom>
          <a:noFill/>
          <a:ln w="9525" cap="flat" cmpd="sng">
            <a:solidFill>
              <a:schemeClr val="dk2"/>
            </a:solidFill>
            <a:prstDash val="solid"/>
            <a:round/>
            <a:headEnd type="none" w="sm" len="sm"/>
            <a:tailEnd type="none" w="sm" len="sm"/>
          </a:ln>
        </p:spPr>
      </p:sp>
      <p:pic>
        <p:nvPicPr>
          <p:cNvPr id="104" name="Google Shape;104;p20"/>
          <p:cNvPicPr preferRelativeResize="0"/>
          <p:nvPr/>
        </p:nvPicPr>
        <p:blipFill>
          <a:blip r:embed="rId2">
            <a:alphaModFix/>
          </a:blip>
          <a:stretch>
            <a:fillRect/>
          </a:stretch>
        </p:blipFill>
        <p:spPr>
          <a:xfrm>
            <a:off x="-929551" y="2953750"/>
            <a:ext cx="5728051" cy="514349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21"/>
          <p:cNvSpPr txBox="1">
            <a:spLocks noGrp="1"/>
          </p:cNvSpPr>
          <p:nvPr>
            <p:ph type="subTitle" idx="1"/>
          </p:nvPr>
        </p:nvSpPr>
        <p:spPr>
          <a:xfrm>
            <a:off x="3297453" y="1812333"/>
            <a:ext cx="2549100" cy="184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500"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08" name="Google Shape;108;p21"/>
          <p:cNvSpPr txBox="1">
            <a:spLocks noGrp="1"/>
          </p:cNvSpPr>
          <p:nvPr>
            <p:ph type="subTitle" idx="2"/>
          </p:nvPr>
        </p:nvSpPr>
        <p:spPr>
          <a:xfrm>
            <a:off x="713249" y="1812336"/>
            <a:ext cx="2549100" cy="184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500"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09" name="Google Shape;109;p21"/>
          <p:cNvSpPr txBox="1">
            <a:spLocks noGrp="1"/>
          </p:cNvSpPr>
          <p:nvPr>
            <p:ph type="subTitle" idx="3"/>
          </p:nvPr>
        </p:nvSpPr>
        <p:spPr>
          <a:xfrm>
            <a:off x="5881649" y="1812333"/>
            <a:ext cx="2549100" cy="184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500"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10" name="Google Shape;110;p21"/>
          <p:cNvSpPr txBox="1">
            <a:spLocks noGrp="1"/>
          </p:cNvSpPr>
          <p:nvPr>
            <p:ph type="subTitle" idx="4"/>
          </p:nvPr>
        </p:nvSpPr>
        <p:spPr>
          <a:xfrm>
            <a:off x="713249" y="1425932"/>
            <a:ext cx="2549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 name="Google Shape;111;p21"/>
          <p:cNvSpPr txBox="1">
            <a:spLocks noGrp="1"/>
          </p:cNvSpPr>
          <p:nvPr>
            <p:ph type="subTitle" idx="5"/>
          </p:nvPr>
        </p:nvSpPr>
        <p:spPr>
          <a:xfrm>
            <a:off x="3297447" y="1425932"/>
            <a:ext cx="2549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2" name="Google Shape;112;p21"/>
          <p:cNvSpPr txBox="1">
            <a:spLocks noGrp="1"/>
          </p:cNvSpPr>
          <p:nvPr>
            <p:ph type="subTitle" idx="6"/>
          </p:nvPr>
        </p:nvSpPr>
        <p:spPr>
          <a:xfrm>
            <a:off x="5881649" y="1425932"/>
            <a:ext cx="2549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latin typeface="Darker Grotesque"/>
                <a:ea typeface="Darker Grotesque"/>
                <a:cs typeface="Darker Grotesque"/>
                <a:sym typeface="Darker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13" name="Google Shape;113;p21"/>
          <p:cNvPicPr preferRelativeResize="0"/>
          <p:nvPr/>
        </p:nvPicPr>
        <p:blipFill>
          <a:blip r:embed="rId2">
            <a:alphaModFix/>
          </a:blip>
          <a:stretch>
            <a:fillRect/>
          </a:stretch>
        </p:blipFill>
        <p:spPr>
          <a:xfrm>
            <a:off x="2796509" y="3406525"/>
            <a:ext cx="3550981" cy="3188601"/>
          </a:xfrm>
          <a:prstGeom prst="rect">
            <a:avLst/>
          </a:prstGeom>
          <a:noFill/>
          <a:ln>
            <a:noFill/>
          </a:ln>
        </p:spPr>
      </p:pic>
      <p:pic>
        <p:nvPicPr>
          <p:cNvPr id="114" name="Google Shape;114;p21"/>
          <p:cNvPicPr preferRelativeResize="0"/>
          <p:nvPr/>
        </p:nvPicPr>
        <p:blipFill>
          <a:blip r:embed="rId3">
            <a:alphaModFix/>
          </a:blip>
          <a:stretch>
            <a:fillRect/>
          </a:stretch>
        </p:blipFill>
        <p:spPr>
          <a:xfrm>
            <a:off x="5160600" y="3087425"/>
            <a:ext cx="3991199" cy="3583898"/>
          </a:xfrm>
          <a:prstGeom prst="rect">
            <a:avLst/>
          </a:prstGeom>
          <a:noFill/>
          <a:ln>
            <a:noFill/>
          </a:ln>
        </p:spPr>
      </p:pic>
      <p:pic>
        <p:nvPicPr>
          <p:cNvPr id="115" name="Google Shape;115;p21"/>
          <p:cNvPicPr preferRelativeResize="0"/>
          <p:nvPr/>
        </p:nvPicPr>
        <p:blipFill rotWithShape="1">
          <a:blip r:embed="rId4">
            <a:alphaModFix/>
          </a:blip>
          <a:srcRect l="11884" t="5932" r="12848" b="13016"/>
          <a:stretch/>
        </p:blipFill>
        <p:spPr>
          <a:xfrm>
            <a:off x="793262" y="3638424"/>
            <a:ext cx="2389074" cy="2439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720000" y="2414400"/>
            <a:ext cx="50676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842797" y="1601375"/>
            <a:ext cx="9009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Font typeface="Cormorant Upright"/>
              <a:buNone/>
              <a:defRPr sz="6000">
                <a:latin typeface="Cormorant Upright"/>
                <a:ea typeface="Cormorant Upright"/>
                <a:cs typeface="Cormorant Upright"/>
                <a:sym typeface="Cormorant Upright"/>
              </a:defRPr>
            </a:lvl2pPr>
            <a:lvl3pPr lvl="2" algn="ctr" rtl="0">
              <a:spcBef>
                <a:spcPts val="0"/>
              </a:spcBef>
              <a:spcAft>
                <a:spcPts val="0"/>
              </a:spcAft>
              <a:buSzPts val="6000"/>
              <a:buFont typeface="Cormorant Upright"/>
              <a:buNone/>
              <a:defRPr sz="6000">
                <a:latin typeface="Cormorant Upright"/>
                <a:ea typeface="Cormorant Upright"/>
                <a:cs typeface="Cormorant Upright"/>
                <a:sym typeface="Cormorant Upright"/>
              </a:defRPr>
            </a:lvl3pPr>
            <a:lvl4pPr lvl="3" algn="ctr" rtl="0">
              <a:spcBef>
                <a:spcPts val="0"/>
              </a:spcBef>
              <a:spcAft>
                <a:spcPts val="0"/>
              </a:spcAft>
              <a:buSzPts val="6000"/>
              <a:buFont typeface="Cormorant Upright"/>
              <a:buNone/>
              <a:defRPr sz="6000">
                <a:latin typeface="Cormorant Upright"/>
                <a:ea typeface="Cormorant Upright"/>
                <a:cs typeface="Cormorant Upright"/>
                <a:sym typeface="Cormorant Upright"/>
              </a:defRPr>
            </a:lvl4pPr>
            <a:lvl5pPr lvl="4" algn="ctr" rtl="0">
              <a:spcBef>
                <a:spcPts val="0"/>
              </a:spcBef>
              <a:spcAft>
                <a:spcPts val="0"/>
              </a:spcAft>
              <a:buSzPts val="6000"/>
              <a:buFont typeface="Cormorant Upright"/>
              <a:buNone/>
              <a:defRPr sz="6000">
                <a:latin typeface="Cormorant Upright"/>
                <a:ea typeface="Cormorant Upright"/>
                <a:cs typeface="Cormorant Upright"/>
                <a:sym typeface="Cormorant Upright"/>
              </a:defRPr>
            </a:lvl5pPr>
            <a:lvl6pPr lvl="5" algn="ctr" rtl="0">
              <a:spcBef>
                <a:spcPts val="0"/>
              </a:spcBef>
              <a:spcAft>
                <a:spcPts val="0"/>
              </a:spcAft>
              <a:buSzPts val="6000"/>
              <a:buFont typeface="Cormorant Upright"/>
              <a:buNone/>
              <a:defRPr sz="6000">
                <a:latin typeface="Cormorant Upright"/>
                <a:ea typeface="Cormorant Upright"/>
                <a:cs typeface="Cormorant Upright"/>
                <a:sym typeface="Cormorant Upright"/>
              </a:defRPr>
            </a:lvl6pPr>
            <a:lvl7pPr lvl="6" algn="ctr" rtl="0">
              <a:spcBef>
                <a:spcPts val="0"/>
              </a:spcBef>
              <a:spcAft>
                <a:spcPts val="0"/>
              </a:spcAft>
              <a:buSzPts val="6000"/>
              <a:buFont typeface="Cormorant Upright"/>
              <a:buNone/>
              <a:defRPr sz="6000">
                <a:latin typeface="Cormorant Upright"/>
                <a:ea typeface="Cormorant Upright"/>
                <a:cs typeface="Cormorant Upright"/>
                <a:sym typeface="Cormorant Upright"/>
              </a:defRPr>
            </a:lvl7pPr>
            <a:lvl8pPr lvl="7" algn="ctr" rtl="0">
              <a:spcBef>
                <a:spcPts val="0"/>
              </a:spcBef>
              <a:spcAft>
                <a:spcPts val="0"/>
              </a:spcAft>
              <a:buSzPts val="6000"/>
              <a:buFont typeface="Cormorant Upright"/>
              <a:buNone/>
              <a:defRPr sz="6000">
                <a:latin typeface="Cormorant Upright"/>
                <a:ea typeface="Cormorant Upright"/>
                <a:cs typeface="Cormorant Upright"/>
                <a:sym typeface="Cormorant Upright"/>
              </a:defRPr>
            </a:lvl8pPr>
            <a:lvl9pPr lvl="8" algn="ctr" rtl="0">
              <a:spcBef>
                <a:spcPts val="0"/>
              </a:spcBef>
              <a:spcAft>
                <a:spcPts val="0"/>
              </a:spcAft>
              <a:buSzPts val="6000"/>
              <a:buFont typeface="Cormorant Upright"/>
              <a:buNone/>
              <a:defRPr sz="6000">
                <a:latin typeface="Cormorant Upright"/>
                <a:ea typeface="Cormorant Upright"/>
                <a:cs typeface="Cormorant Upright"/>
                <a:sym typeface="Cormorant Upright"/>
              </a:defRPr>
            </a:lvl9pPr>
          </a:lstStyle>
          <a:p>
            <a:r>
              <a:t>xx%</a:t>
            </a:r>
          </a:p>
        </p:txBody>
      </p:sp>
      <p:sp>
        <p:nvSpPr>
          <p:cNvPr id="17" name="Google Shape;17;p3"/>
          <p:cNvSpPr txBox="1">
            <a:spLocks noGrp="1"/>
          </p:cNvSpPr>
          <p:nvPr>
            <p:ph type="subTitle" idx="1"/>
          </p:nvPr>
        </p:nvSpPr>
        <p:spPr>
          <a:xfrm>
            <a:off x="720000" y="3167125"/>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16"/>
        <p:cNvGrpSpPr/>
        <p:nvPr/>
      </p:nvGrpSpPr>
      <p:grpSpPr>
        <a:xfrm>
          <a:off x="0" y="0"/>
          <a:ext cx="0" cy="0"/>
          <a:chOff x="0" y="0"/>
          <a:chExt cx="0" cy="0"/>
        </a:xfrm>
      </p:grpSpPr>
      <p:pic>
        <p:nvPicPr>
          <p:cNvPr id="117" name="Google Shape;117;p22"/>
          <p:cNvPicPr preferRelativeResize="0"/>
          <p:nvPr/>
        </p:nvPicPr>
        <p:blipFill>
          <a:blip r:embed="rId2">
            <a:alphaModFix/>
          </a:blip>
          <a:stretch>
            <a:fillRect/>
          </a:stretch>
        </p:blipFill>
        <p:spPr>
          <a:xfrm>
            <a:off x="-3038026" y="503000"/>
            <a:ext cx="5728051" cy="5143499"/>
          </a:xfrm>
          <a:prstGeom prst="rect">
            <a:avLst/>
          </a:prstGeom>
          <a:noFill/>
          <a:ln>
            <a:noFill/>
          </a:ln>
        </p:spPr>
      </p:pic>
      <p:sp>
        <p:nvSpPr>
          <p:cNvPr id="118" name="Google Shape;118;p22"/>
          <p:cNvSpPr txBox="1">
            <a:spLocks noGrp="1"/>
          </p:cNvSpPr>
          <p:nvPr>
            <p:ph type="title"/>
          </p:nvPr>
        </p:nvSpPr>
        <p:spPr>
          <a:xfrm>
            <a:off x="713225" y="539288"/>
            <a:ext cx="3691500" cy="841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9" name="Google Shape;119;p22"/>
          <p:cNvSpPr txBox="1">
            <a:spLocks noGrp="1"/>
          </p:cNvSpPr>
          <p:nvPr>
            <p:ph type="subTitle" idx="1"/>
          </p:nvPr>
        </p:nvSpPr>
        <p:spPr>
          <a:xfrm>
            <a:off x="4068950" y="1380800"/>
            <a:ext cx="43599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22"/>
          <p:cNvSpPr txBox="1"/>
          <p:nvPr/>
        </p:nvSpPr>
        <p:spPr>
          <a:xfrm>
            <a:off x="4068825" y="3563950"/>
            <a:ext cx="4463700" cy="6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Darker Grotesque"/>
                <a:ea typeface="Darker Grotesque"/>
                <a:cs typeface="Darker Grotesque"/>
                <a:sym typeface="Darker Grotesque"/>
              </a:rPr>
              <a:t>CREDITS: </a:t>
            </a:r>
            <a:r>
              <a:rPr lang="en">
                <a:solidFill>
                  <a:schemeClr val="dk1"/>
                </a:solidFill>
                <a:latin typeface="Darker Grotesque Medium"/>
                <a:ea typeface="Darker Grotesque Medium"/>
                <a:cs typeface="Darker Grotesque Medium"/>
                <a:sym typeface="Darker Grotesque Medium"/>
              </a:rPr>
              <a:t>This presentation template was created by </a:t>
            </a:r>
            <a:r>
              <a:rPr lang="en" b="1">
                <a:solidFill>
                  <a:schemeClr val="dk1"/>
                </a:solidFill>
                <a:latin typeface="Darker Grotesque"/>
                <a:ea typeface="Darker Grotesque"/>
                <a:cs typeface="Darker Grotesque"/>
                <a:sym typeface="Darker Grotesque"/>
              </a:rPr>
              <a:t>Slidesgo, </a:t>
            </a:r>
            <a:r>
              <a:rPr lang="en">
                <a:solidFill>
                  <a:schemeClr val="dk1"/>
                </a:solidFill>
                <a:latin typeface="Darker Grotesque Medium"/>
                <a:ea typeface="Darker Grotesque Medium"/>
                <a:cs typeface="Darker Grotesque Medium"/>
                <a:sym typeface="Darker Grotesque Medium"/>
              </a:rPr>
              <a:t>and includes icons by</a:t>
            </a:r>
            <a:r>
              <a:rPr lang="en" b="1">
                <a:solidFill>
                  <a:schemeClr val="dk1"/>
                </a:solidFill>
                <a:latin typeface="Darker Grotesque"/>
                <a:ea typeface="Darker Grotesque"/>
                <a:cs typeface="Darker Grotesque"/>
                <a:sym typeface="Darker Grotesque"/>
              </a:rPr>
              <a:t> Flaticon, </a:t>
            </a:r>
            <a:r>
              <a:rPr lang="en">
                <a:solidFill>
                  <a:schemeClr val="dk1"/>
                </a:solidFill>
                <a:latin typeface="Darker Grotesque Medium"/>
                <a:ea typeface="Darker Grotesque Medium"/>
                <a:cs typeface="Darker Grotesque Medium"/>
                <a:sym typeface="Darker Grotesque Medium"/>
              </a:rPr>
              <a:t>infographics &amp; images by</a:t>
            </a:r>
            <a:r>
              <a:rPr lang="en" b="1">
                <a:solidFill>
                  <a:schemeClr val="dk1"/>
                </a:solidFill>
                <a:latin typeface="Darker Grotesque"/>
                <a:ea typeface="Darker Grotesque"/>
                <a:cs typeface="Darker Grotesque"/>
                <a:sym typeface="Darker Grotesque"/>
              </a:rPr>
              <a:t> Freepik</a:t>
            </a:r>
            <a:r>
              <a:rPr lang="en">
                <a:solidFill>
                  <a:schemeClr val="dk1"/>
                </a:solidFill>
                <a:latin typeface="Darker Grotesque Medium"/>
                <a:ea typeface="Darker Grotesque Medium"/>
                <a:cs typeface="Darker Grotesque Medium"/>
                <a:sym typeface="Darker Grotesque Medium"/>
              </a:rPr>
              <a:t> and content from </a:t>
            </a:r>
            <a:r>
              <a:rPr lang="en" b="1">
                <a:solidFill>
                  <a:schemeClr val="dk1"/>
                </a:solidFill>
                <a:latin typeface="Darker Grotesque"/>
                <a:ea typeface="Darker Grotesque"/>
                <a:cs typeface="Darker Grotesque"/>
                <a:sym typeface="Darker Grotesque"/>
              </a:rPr>
              <a:t>Mariana Gabriela Bosquet</a:t>
            </a:r>
            <a:endParaRPr b="1">
              <a:solidFill>
                <a:schemeClr val="dk1"/>
              </a:solidFill>
              <a:latin typeface="Darker Grotesque"/>
              <a:ea typeface="Darker Grotesque"/>
              <a:cs typeface="Darker Grotesque"/>
              <a:sym typeface="Darker Grotesque"/>
            </a:endParaRPr>
          </a:p>
        </p:txBody>
      </p:sp>
      <p:pic>
        <p:nvPicPr>
          <p:cNvPr id="121" name="Google Shape;121;p22"/>
          <p:cNvPicPr preferRelativeResize="0"/>
          <p:nvPr/>
        </p:nvPicPr>
        <p:blipFill>
          <a:blip r:embed="rId3">
            <a:alphaModFix/>
          </a:blip>
          <a:stretch>
            <a:fillRect/>
          </a:stretch>
        </p:blipFill>
        <p:spPr>
          <a:xfrm>
            <a:off x="4849974" y="-3021275"/>
            <a:ext cx="5728051" cy="514349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2"/>
        <p:cNvGrpSpPr/>
        <p:nvPr/>
      </p:nvGrpSpPr>
      <p:grpSpPr>
        <a:xfrm>
          <a:off x="0" y="0"/>
          <a:ext cx="0" cy="0"/>
          <a:chOff x="0" y="0"/>
          <a:chExt cx="0" cy="0"/>
        </a:xfrm>
      </p:grpSpPr>
      <p:pic>
        <p:nvPicPr>
          <p:cNvPr id="123" name="Google Shape;123;p23"/>
          <p:cNvPicPr preferRelativeResize="0"/>
          <p:nvPr/>
        </p:nvPicPr>
        <p:blipFill>
          <a:blip r:embed="rId2">
            <a:alphaModFix/>
          </a:blip>
          <a:stretch>
            <a:fillRect/>
          </a:stretch>
        </p:blipFill>
        <p:spPr>
          <a:xfrm>
            <a:off x="-1609676" y="-2226575"/>
            <a:ext cx="5728051" cy="5143499"/>
          </a:xfrm>
          <a:prstGeom prst="rect">
            <a:avLst/>
          </a:prstGeom>
          <a:noFill/>
          <a:ln>
            <a:noFill/>
          </a:ln>
        </p:spPr>
      </p:pic>
      <p:pic>
        <p:nvPicPr>
          <p:cNvPr id="124" name="Google Shape;124;p23"/>
          <p:cNvPicPr preferRelativeResize="0"/>
          <p:nvPr/>
        </p:nvPicPr>
        <p:blipFill>
          <a:blip r:embed="rId3">
            <a:alphaModFix/>
          </a:blip>
          <a:stretch>
            <a:fillRect/>
          </a:stretch>
        </p:blipFill>
        <p:spPr>
          <a:xfrm flipH="1">
            <a:off x="5291574" y="2684075"/>
            <a:ext cx="5728051" cy="514349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5"/>
        <p:cNvGrpSpPr/>
        <p:nvPr/>
      </p:nvGrpSpPr>
      <p:grpSpPr>
        <a:xfrm>
          <a:off x="0" y="0"/>
          <a:ext cx="0" cy="0"/>
          <a:chOff x="0" y="0"/>
          <a:chExt cx="0" cy="0"/>
        </a:xfrm>
      </p:grpSpPr>
      <p:pic>
        <p:nvPicPr>
          <p:cNvPr id="126" name="Google Shape;126;p24"/>
          <p:cNvPicPr preferRelativeResize="0"/>
          <p:nvPr/>
        </p:nvPicPr>
        <p:blipFill>
          <a:blip r:embed="rId2">
            <a:alphaModFix/>
          </a:blip>
          <a:stretch>
            <a:fillRect/>
          </a:stretch>
        </p:blipFill>
        <p:spPr>
          <a:xfrm>
            <a:off x="5545124" y="-2370725"/>
            <a:ext cx="5728051" cy="5143499"/>
          </a:xfrm>
          <a:prstGeom prst="rect">
            <a:avLst/>
          </a:prstGeom>
          <a:noFill/>
          <a:ln>
            <a:noFill/>
          </a:ln>
        </p:spPr>
      </p:pic>
      <p:pic>
        <p:nvPicPr>
          <p:cNvPr id="127" name="Google Shape;127;p24"/>
          <p:cNvPicPr preferRelativeResize="0"/>
          <p:nvPr/>
        </p:nvPicPr>
        <p:blipFill>
          <a:blip r:embed="rId2">
            <a:alphaModFix/>
          </a:blip>
          <a:stretch>
            <a:fillRect/>
          </a:stretch>
        </p:blipFill>
        <p:spPr>
          <a:xfrm>
            <a:off x="-2320201" y="2077450"/>
            <a:ext cx="5728051" cy="51434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pic>
        <p:nvPicPr>
          <p:cNvPr id="19" name="Google Shape;19;p4"/>
          <p:cNvPicPr preferRelativeResize="0"/>
          <p:nvPr/>
        </p:nvPicPr>
        <p:blipFill>
          <a:blip r:embed="rId2">
            <a:alphaModFix/>
          </a:blip>
          <a:stretch>
            <a:fillRect/>
          </a:stretch>
        </p:blipFill>
        <p:spPr>
          <a:xfrm>
            <a:off x="4095826" y="-3036466"/>
            <a:ext cx="5970924" cy="5361577"/>
          </a:xfrm>
          <a:prstGeom prst="rect">
            <a:avLst/>
          </a:prstGeom>
          <a:noFill/>
          <a:ln>
            <a:noFill/>
          </a:ln>
        </p:spPr>
      </p:pic>
      <p:pic>
        <p:nvPicPr>
          <p:cNvPr id="20" name="Google Shape;20;p4"/>
          <p:cNvPicPr preferRelativeResize="0"/>
          <p:nvPr/>
        </p:nvPicPr>
        <p:blipFill>
          <a:blip r:embed="rId3">
            <a:alphaModFix/>
          </a:blip>
          <a:stretch>
            <a:fillRect/>
          </a:stretch>
        </p:blipFill>
        <p:spPr>
          <a:xfrm rot="-5400000">
            <a:off x="6493824" y="990275"/>
            <a:ext cx="5728051" cy="5143499"/>
          </a:xfrm>
          <a:prstGeom prst="rect">
            <a:avLst/>
          </a:prstGeom>
          <a:noFill/>
          <a:ln>
            <a:noFill/>
          </a:ln>
        </p:spPr>
      </p:pic>
      <p:sp>
        <p:nvSpPr>
          <p:cNvPr id="21" name="Google Shape;2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 name="Google Shape;22;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Darker Grotesque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pic>
        <p:nvPicPr>
          <p:cNvPr id="24" name="Google Shape;24;p5"/>
          <p:cNvPicPr preferRelativeResize="0"/>
          <p:nvPr/>
        </p:nvPicPr>
        <p:blipFill>
          <a:blip r:embed="rId2">
            <a:alphaModFix/>
          </a:blip>
          <a:stretch>
            <a:fillRect/>
          </a:stretch>
        </p:blipFill>
        <p:spPr>
          <a:xfrm>
            <a:off x="-1756076" y="-2487575"/>
            <a:ext cx="5728051" cy="5143499"/>
          </a:xfrm>
          <a:prstGeom prst="rect">
            <a:avLst/>
          </a:prstGeom>
          <a:noFill/>
          <a:ln>
            <a:noFill/>
          </a:ln>
        </p:spPr>
      </p:pic>
      <p:pic>
        <p:nvPicPr>
          <p:cNvPr id="25" name="Google Shape;25;p5"/>
          <p:cNvPicPr preferRelativeResize="0"/>
          <p:nvPr/>
        </p:nvPicPr>
        <p:blipFill>
          <a:blip r:embed="rId2">
            <a:alphaModFix/>
          </a:blip>
          <a:stretch>
            <a:fillRect/>
          </a:stretch>
        </p:blipFill>
        <p:spPr>
          <a:xfrm>
            <a:off x="5527849" y="2817450"/>
            <a:ext cx="5728051" cy="5143499"/>
          </a:xfrm>
          <a:prstGeom prst="rect">
            <a:avLst/>
          </a:prstGeom>
          <a:noFill/>
          <a:ln>
            <a:noFill/>
          </a:ln>
        </p:spPr>
      </p:pic>
      <p:sp>
        <p:nvSpPr>
          <p:cNvPr id="26" name="Google Shape;26;p5"/>
          <p:cNvSpPr txBox="1">
            <a:spLocks noGrp="1"/>
          </p:cNvSpPr>
          <p:nvPr>
            <p:ph type="subTitle" idx="1"/>
          </p:nvPr>
        </p:nvSpPr>
        <p:spPr>
          <a:xfrm>
            <a:off x="2178975" y="3131700"/>
            <a:ext cx="4831800" cy="103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7" name="Google Shape;27;p5"/>
          <p:cNvSpPr txBox="1">
            <a:spLocks noGrp="1"/>
          </p:cNvSpPr>
          <p:nvPr>
            <p:ph type="subTitle" idx="2"/>
          </p:nvPr>
        </p:nvSpPr>
        <p:spPr>
          <a:xfrm>
            <a:off x="2178972" y="1406988"/>
            <a:ext cx="4831800" cy="64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3"/>
          </p:nvPr>
        </p:nvSpPr>
        <p:spPr>
          <a:xfrm>
            <a:off x="2178975" y="2547000"/>
            <a:ext cx="4831800" cy="584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3500" b="1">
                <a:solidFill>
                  <a:schemeClr val="dk2"/>
                </a:solidFill>
                <a:latin typeface="Cormorant Upright"/>
                <a:ea typeface="Cormorant Upright"/>
                <a:cs typeface="Cormorant Upright"/>
                <a:sym typeface="Cormorant Uprigh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 name="Google Shape;29;p5"/>
          <p:cNvSpPr txBox="1">
            <a:spLocks noGrp="1"/>
          </p:cNvSpPr>
          <p:nvPr>
            <p:ph type="subTitle" idx="4"/>
          </p:nvPr>
        </p:nvSpPr>
        <p:spPr>
          <a:xfrm>
            <a:off x="2178972" y="822288"/>
            <a:ext cx="4831800" cy="584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3500" b="1">
                <a:solidFill>
                  <a:schemeClr val="dk2"/>
                </a:solidFill>
                <a:latin typeface="Cormorant Upright"/>
                <a:ea typeface="Cormorant Upright"/>
                <a:cs typeface="Cormorant Upright"/>
                <a:sym typeface="Cormorant Uprigh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1722501" y="1304125"/>
            <a:ext cx="5728051" cy="5143499"/>
          </a:xfrm>
          <a:prstGeom prst="rect">
            <a:avLst/>
          </a:prstGeom>
          <a:noFill/>
          <a:ln>
            <a:noFill/>
          </a:ln>
        </p:spPr>
      </p:pic>
      <p:pic>
        <p:nvPicPr>
          <p:cNvPr id="35" name="Google Shape;35;p7"/>
          <p:cNvPicPr preferRelativeResize="0"/>
          <p:nvPr/>
        </p:nvPicPr>
        <p:blipFill>
          <a:blip r:embed="rId2">
            <a:alphaModFix/>
          </a:blip>
          <a:stretch>
            <a:fillRect/>
          </a:stretch>
        </p:blipFill>
        <p:spPr>
          <a:xfrm>
            <a:off x="4615624" y="-2359375"/>
            <a:ext cx="5728051" cy="5143499"/>
          </a:xfrm>
          <a:prstGeom prst="rect">
            <a:avLst/>
          </a:prstGeom>
          <a:noFill/>
          <a:ln>
            <a:noFill/>
          </a:ln>
        </p:spPr>
      </p:pic>
      <p:sp>
        <p:nvSpPr>
          <p:cNvPr id="36" name="Google Shape;36;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7"/>
          <p:cNvSpPr txBox="1">
            <a:spLocks noGrp="1"/>
          </p:cNvSpPr>
          <p:nvPr>
            <p:ph type="subTitle" idx="1"/>
          </p:nvPr>
        </p:nvSpPr>
        <p:spPr>
          <a:xfrm>
            <a:off x="4114800" y="1914350"/>
            <a:ext cx="3219900" cy="19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5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8" name="Google Shape;38;p7"/>
          <p:cNvSpPr>
            <a:spLocks noGrp="1"/>
          </p:cNvSpPr>
          <p:nvPr>
            <p:ph type="pic" idx="2"/>
          </p:nvPr>
        </p:nvSpPr>
        <p:spPr>
          <a:xfrm>
            <a:off x="823025" y="1412250"/>
            <a:ext cx="2841300" cy="2841300"/>
          </a:xfrm>
          <a:prstGeom prst="ellipse">
            <a:avLst/>
          </a:prstGeom>
          <a:noFill/>
          <a:ln w="9525" cap="flat" cmpd="sng">
            <a:solidFill>
              <a:schemeClr val="dk2"/>
            </a:solidFill>
            <a:prstDash val="solid"/>
            <a:round/>
            <a:headEnd type="none" w="sm" len="sm"/>
            <a:tailEnd type="none" w="sm" len="sm"/>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pic>
        <p:nvPicPr>
          <p:cNvPr id="42" name="Google Shape;42;p9"/>
          <p:cNvPicPr preferRelativeResize="0"/>
          <p:nvPr/>
        </p:nvPicPr>
        <p:blipFill>
          <a:blip r:embed="rId2">
            <a:alphaModFix/>
          </a:blip>
          <a:stretch>
            <a:fillRect/>
          </a:stretch>
        </p:blipFill>
        <p:spPr>
          <a:xfrm>
            <a:off x="-3097776" y="2186800"/>
            <a:ext cx="5728051" cy="5143499"/>
          </a:xfrm>
          <a:prstGeom prst="rect">
            <a:avLst/>
          </a:prstGeom>
          <a:noFill/>
          <a:ln>
            <a:noFill/>
          </a:ln>
        </p:spPr>
      </p:pic>
      <p:pic>
        <p:nvPicPr>
          <p:cNvPr id="43" name="Google Shape;43;p9"/>
          <p:cNvPicPr preferRelativeResize="0"/>
          <p:nvPr/>
        </p:nvPicPr>
        <p:blipFill>
          <a:blip r:embed="rId3">
            <a:alphaModFix/>
          </a:blip>
          <a:stretch>
            <a:fillRect/>
          </a:stretch>
        </p:blipFill>
        <p:spPr>
          <a:xfrm>
            <a:off x="7119300" y="-1493250"/>
            <a:ext cx="3680701" cy="3305101"/>
          </a:xfrm>
          <a:prstGeom prst="rect">
            <a:avLst/>
          </a:prstGeom>
          <a:noFill/>
          <a:ln>
            <a:noFill/>
          </a:ln>
        </p:spPr>
      </p:pic>
      <p:sp>
        <p:nvSpPr>
          <p:cNvPr id="44" name="Google Shape;44;p9"/>
          <p:cNvSpPr txBox="1">
            <a:spLocks noGrp="1"/>
          </p:cNvSpPr>
          <p:nvPr>
            <p:ph type="title"/>
          </p:nvPr>
        </p:nvSpPr>
        <p:spPr>
          <a:xfrm>
            <a:off x="713225" y="539500"/>
            <a:ext cx="5638200" cy="10011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5" name="Google Shape;45;p9"/>
          <p:cNvSpPr txBox="1">
            <a:spLocks noGrp="1"/>
          </p:cNvSpPr>
          <p:nvPr>
            <p:ph type="subTitle" idx="1"/>
          </p:nvPr>
        </p:nvSpPr>
        <p:spPr>
          <a:xfrm>
            <a:off x="713225" y="1878200"/>
            <a:ext cx="7717500" cy="27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500"/>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720000" y="4014450"/>
            <a:ext cx="77040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0" name="Google Shape;50;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Cormorant Upright"/>
              <a:buNone/>
              <a:defRPr sz="3500" b="1">
                <a:solidFill>
                  <a:schemeClr val="dk2"/>
                </a:solidFill>
                <a:latin typeface="Cormorant Upright"/>
                <a:ea typeface="Cormorant Upright"/>
                <a:cs typeface="Cormorant Upright"/>
                <a:sym typeface="Cormorant Upright"/>
              </a:defRPr>
            </a:lvl1pPr>
            <a:lvl2pPr lvl="1"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2pPr>
            <a:lvl3pPr lvl="2"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3pPr>
            <a:lvl4pPr lvl="3"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4pPr>
            <a:lvl5pPr lvl="4"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5pPr>
            <a:lvl6pPr lvl="5"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6pPr>
            <a:lvl7pPr lvl="6"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7pPr>
            <a:lvl8pPr lvl="7"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8pPr>
            <a:lvl9pPr lvl="8"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arker Grotesque Medium"/>
              <a:buChar char="●"/>
              <a:defRPr>
                <a:solidFill>
                  <a:schemeClr val="dk1"/>
                </a:solidFill>
                <a:latin typeface="Darker Grotesque Medium"/>
                <a:ea typeface="Darker Grotesque Medium"/>
                <a:cs typeface="Darker Grotesque Medium"/>
                <a:sym typeface="Darker Grotesque Medium"/>
              </a:defRPr>
            </a:lvl1pPr>
            <a:lvl2pPr marL="914400" lvl="1" indent="-317500">
              <a:lnSpc>
                <a:spcPct val="100000"/>
              </a:lnSpc>
              <a:spcBef>
                <a:spcPts val="0"/>
              </a:spcBef>
              <a:spcAft>
                <a:spcPts val="0"/>
              </a:spcAft>
              <a:buClr>
                <a:schemeClr val="dk1"/>
              </a:buClr>
              <a:buSzPts val="1400"/>
              <a:buFont typeface="Darker Grotesque Medium"/>
              <a:buChar char="○"/>
              <a:defRPr>
                <a:solidFill>
                  <a:schemeClr val="dk1"/>
                </a:solidFill>
                <a:latin typeface="Darker Grotesque Medium"/>
                <a:ea typeface="Darker Grotesque Medium"/>
                <a:cs typeface="Darker Grotesque Medium"/>
                <a:sym typeface="Darker Grotesque Medium"/>
              </a:defRPr>
            </a:lvl2pPr>
            <a:lvl3pPr marL="1371600" lvl="2" indent="-317500">
              <a:lnSpc>
                <a:spcPct val="100000"/>
              </a:lnSpc>
              <a:spcBef>
                <a:spcPts val="0"/>
              </a:spcBef>
              <a:spcAft>
                <a:spcPts val="0"/>
              </a:spcAft>
              <a:buClr>
                <a:schemeClr val="dk1"/>
              </a:buClr>
              <a:buSzPts val="1400"/>
              <a:buFont typeface="Darker Grotesque Medium"/>
              <a:buChar char="■"/>
              <a:defRPr>
                <a:solidFill>
                  <a:schemeClr val="dk1"/>
                </a:solidFill>
                <a:latin typeface="Darker Grotesque Medium"/>
                <a:ea typeface="Darker Grotesque Medium"/>
                <a:cs typeface="Darker Grotesque Medium"/>
                <a:sym typeface="Darker Grotesque Medium"/>
              </a:defRPr>
            </a:lvl3pPr>
            <a:lvl4pPr marL="1828800" lvl="3" indent="-317500">
              <a:lnSpc>
                <a:spcPct val="100000"/>
              </a:lnSpc>
              <a:spcBef>
                <a:spcPts val="0"/>
              </a:spcBef>
              <a:spcAft>
                <a:spcPts val="0"/>
              </a:spcAft>
              <a:buClr>
                <a:schemeClr val="dk1"/>
              </a:buClr>
              <a:buSzPts val="1400"/>
              <a:buFont typeface="Darker Grotesque Medium"/>
              <a:buChar char="●"/>
              <a:defRPr>
                <a:solidFill>
                  <a:schemeClr val="dk1"/>
                </a:solidFill>
                <a:latin typeface="Darker Grotesque Medium"/>
                <a:ea typeface="Darker Grotesque Medium"/>
                <a:cs typeface="Darker Grotesque Medium"/>
                <a:sym typeface="Darker Grotesque Medium"/>
              </a:defRPr>
            </a:lvl4pPr>
            <a:lvl5pPr marL="2286000" lvl="4" indent="-317500">
              <a:lnSpc>
                <a:spcPct val="100000"/>
              </a:lnSpc>
              <a:spcBef>
                <a:spcPts val="0"/>
              </a:spcBef>
              <a:spcAft>
                <a:spcPts val="0"/>
              </a:spcAft>
              <a:buClr>
                <a:schemeClr val="dk1"/>
              </a:buClr>
              <a:buSzPts val="1400"/>
              <a:buFont typeface="Darker Grotesque Medium"/>
              <a:buChar char="○"/>
              <a:defRPr>
                <a:solidFill>
                  <a:schemeClr val="dk1"/>
                </a:solidFill>
                <a:latin typeface="Darker Grotesque Medium"/>
                <a:ea typeface="Darker Grotesque Medium"/>
                <a:cs typeface="Darker Grotesque Medium"/>
                <a:sym typeface="Darker Grotesque Medium"/>
              </a:defRPr>
            </a:lvl5pPr>
            <a:lvl6pPr marL="2743200" lvl="5" indent="-317500">
              <a:lnSpc>
                <a:spcPct val="100000"/>
              </a:lnSpc>
              <a:spcBef>
                <a:spcPts val="0"/>
              </a:spcBef>
              <a:spcAft>
                <a:spcPts val="0"/>
              </a:spcAft>
              <a:buClr>
                <a:schemeClr val="dk1"/>
              </a:buClr>
              <a:buSzPts val="1400"/>
              <a:buFont typeface="Darker Grotesque Medium"/>
              <a:buChar char="■"/>
              <a:defRPr>
                <a:solidFill>
                  <a:schemeClr val="dk1"/>
                </a:solidFill>
                <a:latin typeface="Darker Grotesque Medium"/>
                <a:ea typeface="Darker Grotesque Medium"/>
                <a:cs typeface="Darker Grotesque Medium"/>
                <a:sym typeface="Darker Grotesque Medium"/>
              </a:defRPr>
            </a:lvl6pPr>
            <a:lvl7pPr marL="3200400" lvl="6" indent="-317500">
              <a:lnSpc>
                <a:spcPct val="100000"/>
              </a:lnSpc>
              <a:spcBef>
                <a:spcPts val="0"/>
              </a:spcBef>
              <a:spcAft>
                <a:spcPts val="0"/>
              </a:spcAft>
              <a:buClr>
                <a:schemeClr val="dk1"/>
              </a:buClr>
              <a:buSzPts val="1400"/>
              <a:buFont typeface="Darker Grotesque Medium"/>
              <a:buChar char="●"/>
              <a:defRPr>
                <a:solidFill>
                  <a:schemeClr val="dk1"/>
                </a:solidFill>
                <a:latin typeface="Darker Grotesque Medium"/>
                <a:ea typeface="Darker Grotesque Medium"/>
                <a:cs typeface="Darker Grotesque Medium"/>
                <a:sym typeface="Darker Grotesque Medium"/>
              </a:defRPr>
            </a:lvl7pPr>
            <a:lvl8pPr marL="3657600" lvl="7" indent="-317500">
              <a:lnSpc>
                <a:spcPct val="100000"/>
              </a:lnSpc>
              <a:spcBef>
                <a:spcPts val="0"/>
              </a:spcBef>
              <a:spcAft>
                <a:spcPts val="0"/>
              </a:spcAft>
              <a:buClr>
                <a:schemeClr val="dk1"/>
              </a:buClr>
              <a:buSzPts val="1400"/>
              <a:buFont typeface="Darker Grotesque Medium"/>
              <a:buChar char="○"/>
              <a:defRPr>
                <a:solidFill>
                  <a:schemeClr val="dk1"/>
                </a:solidFill>
                <a:latin typeface="Darker Grotesque Medium"/>
                <a:ea typeface="Darker Grotesque Medium"/>
                <a:cs typeface="Darker Grotesque Medium"/>
                <a:sym typeface="Darker Grotesque Medium"/>
              </a:defRPr>
            </a:lvl8pPr>
            <a:lvl9pPr marL="4114800" lvl="8" indent="-317500">
              <a:lnSpc>
                <a:spcPct val="100000"/>
              </a:lnSpc>
              <a:spcBef>
                <a:spcPts val="0"/>
              </a:spcBef>
              <a:spcAft>
                <a:spcPts val="0"/>
              </a:spcAft>
              <a:buClr>
                <a:schemeClr val="dk1"/>
              </a:buClr>
              <a:buSzPts val="1400"/>
              <a:buFont typeface="Darker Grotesque Medium"/>
              <a:buChar char="■"/>
              <a:defRPr>
                <a:solidFill>
                  <a:schemeClr val="dk1"/>
                </a:solidFill>
                <a:latin typeface="Darker Grotesque Medium"/>
                <a:ea typeface="Darker Grotesque Medium"/>
                <a:cs typeface="Darker Grotesque Medium"/>
                <a:sym typeface="Darker Grotesque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hyperlink" Target="https://www.freepik.com/free-vector/mental-health-concept_3326030.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www.freepik.com/free-photo/side-view-female-teacher-during-online-class-desk_10226617.htm/?utm_source=slidesgo_template&amp;utm_medium=referral-link&amp;utm_campaign=sg_resources&amp;utm_content=freepik" TargetMode="External"/><Relationship Id="rId5" Type="http://schemas.openxmlformats.org/officeDocument/2006/relationships/hyperlink" Target="https://www.freepik.com/free-photo/medium-shot-woman-reading_19264737.htm/?utm_source=slidesgo_template&amp;utm_medium=referral-link&amp;utm_campaign=sg_resources&amp;utm_content=freepik" TargetMode="External"/><Relationship Id="rId4" Type="http://schemas.openxmlformats.org/officeDocument/2006/relationships/hyperlink" Target="https://www.freepik.com/free-psd/spiritual-retreat-poster-flyer-event-template-design_21742143.htm/?utm_source=slidesgo_template&amp;utm_medium=referral-link&amp;utm_campaign=sg_resources&amp;utm_content=freepi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1"/>
          <p:cNvSpPr txBox="1">
            <a:spLocks noGrp="1"/>
          </p:cNvSpPr>
          <p:nvPr>
            <p:ph type="ctrTitle"/>
          </p:nvPr>
        </p:nvSpPr>
        <p:spPr>
          <a:xfrm>
            <a:off x="713225" y="539500"/>
            <a:ext cx="7717500" cy="1727450"/>
          </a:xfrm>
          <a:prstGeom prst="rect">
            <a:avLst/>
          </a:prstGeom>
        </p:spPr>
        <p:txBody>
          <a:bodyPr spcFirstLastPara="1" wrap="square" lIns="91425" tIns="91425" rIns="91425" bIns="91425" anchor="ctr" anchorCtr="0">
            <a:noAutofit/>
          </a:bodyPr>
          <a:lstStyle/>
          <a:p>
            <a:pPr lvl="0" algn="ctr"/>
            <a:r>
              <a:rPr lang="en-US" sz="4000" b="1" dirty="0" smtClean="0"/>
              <a:t>AWT Components &amp; Event Handling</a:t>
            </a:r>
            <a:br>
              <a:rPr lang="en-US" sz="4000" b="1" dirty="0" smtClean="0"/>
            </a:br>
            <a:r>
              <a:rPr lang="en-US" sz="4000" b="1" dirty="0" smtClean="0"/>
              <a:t>Unit 4 &amp; Unit 5</a:t>
            </a:r>
            <a:endParaRPr sz="3900" b="1" i="1">
              <a:solidFill>
                <a:schemeClr val="dk2"/>
              </a:solidFill>
            </a:endParaRPr>
          </a:p>
        </p:txBody>
      </p:sp>
      <p:cxnSp>
        <p:nvCxnSpPr>
          <p:cNvPr id="159" name="Google Shape;159;p31"/>
          <p:cNvCxnSpPr/>
          <p:nvPr/>
        </p:nvCxnSpPr>
        <p:spPr>
          <a:xfrm>
            <a:off x="829550" y="2175550"/>
            <a:ext cx="7095250" cy="152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1"/>
          <p:cNvSpPr/>
          <p:nvPr/>
        </p:nvSpPr>
        <p:spPr>
          <a:xfrm>
            <a:off x="7848600" y="20383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title"/>
          </p:nvPr>
        </p:nvSpPr>
        <p:spPr>
          <a:xfrm>
            <a:off x="685800" y="209550"/>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Choice class</a:t>
            </a:r>
            <a:endParaRPr/>
          </a:p>
        </p:txBody>
      </p:sp>
      <p:sp>
        <p:nvSpPr>
          <p:cNvPr id="281" name="Google Shape;281;p39"/>
          <p:cNvSpPr txBox="1">
            <a:spLocks noGrp="1"/>
          </p:cNvSpPr>
          <p:nvPr>
            <p:ph type="subTitle" idx="1"/>
          </p:nvPr>
        </p:nvSpPr>
        <p:spPr>
          <a:xfrm>
            <a:off x="838200" y="895350"/>
            <a:ext cx="7543800" cy="4114800"/>
          </a:xfrm>
          <a:prstGeom prst="rect">
            <a:avLst/>
          </a:prstGeom>
        </p:spPr>
        <p:txBody>
          <a:bodyPr spcFirstLastPara="1" wrap="square" lIns="91425" tIns="91425" rIns="91425" bIns="91425" anchor="t" anchorCtr="0">
            <a:noAutofit/>
          </a:bodyPr>
          <a:lstStyle/>
          <a:p>
            <a:r>
              <a:rPr lang="en-GB" sz="2400" dirty="0" smtClean="0"/>
              <a:t>This class represents a dropdown list of Strings.</a:t>
            </a:r>
          </a:p>
          <a:p>
            <a:r>
              <a:rPr lang="en-GB" sz="2400" dirty="0" smtClean="0"/>
              <a:t>Only one item from the list can be selected at one time and the currently selected element is displayed.</a:t>
            </a:r>
          </a:p>
          <a:p>
            <a:r>
              <a:rPr lang="en-GB" sz="2400" dirty="0" smtClean="0"/>
              <a:t>Constructors: Choice()</a:t>
            </a:r>
          </a:p>
          <a:p>
            <a:r>
              <a:rPr lang="en-GB" sz="2400" dirty="0" smtClean="0"/>
              <a:t>Methods:</a:t>
            </a:r>
          </a:p>
          <a:p>
            <a:pPr lvl="1" algn="l"/>
            <a:r>
              <a:rPr lang="en-IN" sz="2000" dirty="0" smtClean="0"/>
              <a:t>void add(String item)</a:t>
            </a:r>
          </a:p>
          <a:p>
            <a:pPr lvl="1" algn="l"/>
            <a:r>
              <a:rPr lang="en-IN" sz="2000" dirty="0" smtClean="0"/>
              <a:t>void insert(String item, </a:t>
            </a:r>
            <a:r>
              <a:rPr lang="en-IN" sz="2000" dirty="0" err="1" smtClean="0"/>
              <a:t>int</a:t>
            </a:r>
            <a:r>
              <a:rPr lang="en-IN" sz="2000" dirty="0" smtClean="0"/>
              <a:t> index)</a:t>
            </a:r>
          </a:p>
          <a:p>
            <a:pPr lvl="1" algn="l"/>
            <a:r>
              <a:rPr lang="en-IN" sz="2000" dirty="0" smtClean="0"/>
              <a:t>void remove(String item)</a:t>
            </a:r>
          </a:p>
          <a:p>
            <a:pPr lvl="1" algn="l"/>
            <a:r>
              <a:rPr lang="en-IN" sz="2000" dirty="0" smtClean="0"/>
              <a:t>void remove(</a:t>
            </a:r>
            <a:r>
              <a:rPr lang="en-IN" sz="2000" dirty="0" err="1" smtClean="0"/>
              <a:t>int</a:t>
            </a:r>
            <a:r>
              <a:rPr lang="en-IN" sz="2000" dirty="0" smtClean="0"/>
              <a:t> position)</a:t>
            </a:r>
          </a:p>
          <a:p>
            <a:pPr lvl="1" algn="l"/>
            <a:r>
              <a:rPr lang="en-IN" sz="2000" dirty="0" smtClean="0"/>
              <a:t>void </a:t>
            </a:r>
            <a:r>
              <a:rPr lang="en-IN" sz="2000" dirty="0" err="1" smtClean="0"/>
              <a:t>removeAll</a:t>
            </a:r>
            <a:r>
              <a:rPr lang="en-IN" sz="2000" dirty="0" smtClean="0"/>
              <a:t>()</a:t>
            </a:r>
          </a:p>
          <a:p>
            <a:pPr lvl="1" algn="l"/>
            <a:r>
              <a:rPr lang="en-IN" sz="2000" dirty="0" smtClean="0"/>
              <a:t>String </a:t>
            </a:r>
            <a:r>
              <a:rPr lang="en-IN" sz="2000" dirty="0" err="1" smtClean="0"/>
              <a:t>getSelectedItem</a:t>
            </a:r>
            <a:r>
              <a:rPr lang="en-IN" sz="2000" dirty="0" smtClean="0"/>
              <a:t>()</a:t>
            </a:r>
          </a:p>
          <a:p>
            <a:pPr lvl="1" algn="l"/>
            <a:r>
              <a:rPr lang="en-IN" sz="2000" dirty="0" err="1" smtClean="0"/>
              <a:t>int</a:t>
            </a:r>
            <a:r>
              <a:rPr lang="en-IN" sz="2000" dirty="0" smtClean="0"/>
              <a:t> </a:t>
            </a:r>
            <a:r>
              <a:rPr lang="en-IN" sz="2000" dirty="0" err="1" smtClean="0"/>
              <a:t>getSelectedIndex</a:t>
            </a:r>
            <a:r>
              <a:rPr lang="en-IN" sz="2000" dirty="0" smtClean="0"/>
              <a:t>()</a:t>
            </a:r>
          </a:p>
          <a:p>
            <a:endParaRPr lang="en-GB" sz="1600" dirty="0" smtClean="0"/>
          </a:p>
        </p:txBody>
      </p:sp>
      <p:cxnSp>
        <p:nvCxnSpPr>
          <p:cNvPr id="282" name="Google Shape;282;p39"/>
          <p:cNvCxnSpPr/>
          <p:nvPr/>
        </p:nvCxnSpPr>
        <p:spPr>
          <a:xfrm>
            <a:off x="762000" y="895350"/>
            <a:ext cx="7607700" cy="0"/>
          </a:xfrm>
          <a:prstGeom prst="straightConnector1">
            <a:avLst/>
          </a:prstGeom>
          <a:noFill/>
          <a:ln w="9525" cap="flat" cmpd="sng">
            <a:solidFill>
              <a:schemeClr val="dk2"/>
            </a:solidFill>
            <a:prstDash val="solid"/>
            <a:round/>
            <a:headEnd type="none" w="med" len="med"/>
            <a:tailEnd type="none" w="med" len="med"/>
          </a:ln>
        </p:spPr>
      </p:cxnSp>
      <p:sp>
        <p:nvSpPr>
          <p:cNvPr id="283" name="Google Shape;283;p39"/>
          <p:cNvSpPr/>
          <p:nvPr/>
        </p:nvSpPr>
        <p:spPr>
          <a:xfrm>
            <a:off x="8305800" y="7429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3"/>
          <p:cNvSpPr txBox="1">
            <a:spLocks noGrp="1"/>
          </p:cNvSpPr>
          <p:nvPr>
            <p:ph type="subTitle" idx="1"/>
          </p:nvPr>
        </p:nvSpPr>
        <p:spPr>
          <a:xfrm>
            <a:off x="720000" y="1402850"/>
            <a:ext cx="7710900" cy="2984100"/>
          </a:xfrm>
          <a:prstGeom prst="rect">
            <a:avLst/>
          </a:prstGeom>
        </p:spPr>
        <p:txBody>
          <a:bodyPr spcFirstLastPara="1" wrap="square" lIns="91425" tIns="91425" rIns="91425" bIns="91425" anchor="t" anchorCtr="0">
            <a:noAutofit/>
          </a:bodyPr>
          <a:lstStyle/>
          <a:p>
            <a:r>
              <a:rPr lang="en-GB" dirty="0" smtClean="0"/>
              <a:t>For ex:	</a:t>
            </a:r>
          </a:p>
          <a:p>
            <a:pPr lvl="1" algn="l">
              <a:buNone/>
            </a:pPr>
            <a:r>
              <a:rPr lang="en-GB" dirty="0" smtClean="0"/>
              <a:t>	Choice </a:t>
            </a:r>
            <a:r>
              <a:rPr lang="en-GB" dirty="0" err="1" smtClean="0"/>
              <a:t>ch</a:t>
            </a:r>
            <a:r>
              <a:rPr lang="en-GB" dirty="0" smtClean="0"/>
              <a:t> = new Choice();</a:t>
            </a:r>
          </a:p>
          <a:p>
            <a:pPr lvl="1" algn="l">
              <a:buNone/>
            </a:pPr>
            <a:r>
              <a:rPr lang="en-GB" dirty="0" smtClean="0"/>
              <a:t>	</a:t>
            </a:r>
            <a:r>
              <a:rPr lang="en-GB" dirty="0" err="1" smtClean="0"/>
              <a:t>ch.add</a:t>
            </a:r>
            <a:r>
              <a:rPr lang="en-GB" dirty="0" smtClean="0"/>
              <a:t>(“Java");</a:t>
            </a:r>
          </a:p>
          <a:p>
            <a:pPr lvl="1" algn="l">
              <a:buNone/>
            </a:pPr>
            <a:r>
              <a:rPr lang="en-GB" dirty="0" smtClean="0"/>
              <a:t>	</a:t>
            </a:r>
            <a:r>
              <a:rPr lang="en-GB" dirty="0" err="1" smtClean="0"/>
              <a:t>ch.add</a:t>
            </a:r>
            <a:r>
              <a:rPr lang="en-GB" dirty="0" smtClean="0"/>
              <a:t>(“Oracle");</a:t>
            </a:r>
          </a:p>
          <a:p>
            <a:pPr lvl="1" algn="l">
              <a:buNone/>
            </a:pPr>
            <a:r>
              <a:rPr lang="en-GB" dirty="0" smtClean="0"/>
              <a:t>	</a:t>
            </a:r>
            <a:r>
              <a:rPr lang="en-GB" dirty="0" err="1" smtClean="0"/>
              <a:t>ch.add</a:t>
            </a:r>
            <a:r>
              <a:rPr lang="en-GB" dirty="0" smtClean="0"/>
              <a:t>(“OS");</a:t>
            </a:r>
          </a:p>
          <a:p>
            <a:pPr lvl="1" algn="l">
              <a:buNone/>
            </a:pPr>
            <a:r>
              <a:rPr lang="en-GB" dirty="0" smtClean="0"/>
              <a:t>	</a:t>
            </a:r>
            <a:r>
              <a:rPr lang="en-GB" dirty="0" err="1" smtClean="0"/>
              <a:t>ch.add</a:t>
            </a:r>
            <a:r>
              <a:rPr lang="en-GB" dirty="0" smtClean="0"/>
              <a:t>(“CG");</a:t>
            </a:r>
          </a:p>
          <a:p>
            <a:pPr lvl="1" algn="l">
              <a:buNone/>
            </a:pPr>
            <a:r>
              <a:rPr lang="en-GB" dirty="0" smtClean="0"/>
              <a:t>       add(</a:t>
            </a:r>
            <a:r>
              <a:rPr lang="en-GB" dirty="0" err="1" smtClean="0"/>
              <a:t>ch</a:t>
            </a:r>
            <a:r>
              <a:rPr lang="en-GB" dirty="0" smtClean="0"/>
              <a:t>);</a:t>
            </a:r>
          </a:p>
        </p:txBody>
      </p:sp>
      <p:sp>
        <p:nvSpPr>
          <p:cNvPr id="349" name="Google Shape;349;p4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Choice class</a:t>
            </a:r>
            <a:endParaRPr/>
          </a:p>
        </p:txBody>
      </p:sp>
      <p:cxnSp>
        <p:nvCxnSpPr>
          <p:cNvPr id="350" name="Google Shape;350;p43"/>
          <p:cNvCxnSpPr>
            <a:endCxn id="351" idx="3"/>
          </p:cNvCxnSpPr>
          <p:nvPr/>
        </p:nvCxnSpPr>
        <p:spPr>
          <a:xfrm>
            <a:off x="823025" y="1192450"/>
            <a:ext cx="7607700" cy="0"/>
          </a:xfrm>
          <a:prstGeom prst="straightConnector1">
            <a:avLst/>
          </a:prstGeom>
          <a:noFill/>
          <a:ln w="9525" cap="flat" cmpd="sng">
            <a:solidFill>
              <a:schemeClr val="dk2"/>
            </a:solidFill>
            <a:prstDash val="solid"/>
            <a:round/>
            <a:headEnd type="none" w="med" len="med"/>
            <a:tailEnd type="none" w="med" len="med"/>
          </a:ln>
        </p:spPr>
      </p:cxnSp>
      <p:sp>
        <p:nvSpPr>
          <p:cNvPr id="351" name="Google Shape;351;p43"/>
          <p:cNvSpPr/>
          <p:nvPr/>
        </p:nvSpPr>
        <p:spPr>
          <a:xfrm>
            <a:off x="8122625" y="103840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33350"/>
            <a:ext cx="7710900" cy="572700"/>
          </a:xfrm>
        </p:spPr>
        <p:txBody>
          <a:bodyPr/>
          <a:lstStyle/>
          <a:p>
            <a:r>
              <a:rPr lang="en-US" dirty="0" smtClean="0"/>
              <a:t>List class</a:t>
            </a:r>
            <a:endParaRPr lang="en-US" dirty="0"/>
          </a:p>
        </p:txBody>
      </p:sp>
      <p:sp>
        <p:nvSpPr>
          <p:cNvPr id="3" name="Subtitle 2"/>
          <p:cNvSpPr>
            <a:spLocks noGrp="1"/>
          </p:cNvSpPr>
          <p:nvPr>
            <p:ph type="subTitle" idx="1"/>
          </p:nvPr>
        </p:nvSpPr>
        <p:spPr>
          <a:xfrm>
            <a:off x="838200" y="819150"/>
            <a:ext cx="8043000" cy="4114800"/>
          </a:xfrm>
        </p:spPr>
        <p:txBody>
          <a:bodyPr/>
          <a:lstStyle/>
          <a:p>
            <a:r>
              <a:rPr lang="en-GB" sz="1800" dirty="0" smtClean="0"/>
              <a:t>This class is a Component which displays a list of Strings.</a:t>
            </a:r>
          </a:p>
          <a:p>
            <a:r>
              <a:rPr lang="en-GB" sz="1800" dirty="0" smtClean="0"/>
              <a:t>The list is scrollable, if necessary.</a:t>
            </a:r>
          </a:p>
          <a:p>
            <a:r>
              <a:rPr lang="en-GB" sz="1800" dirty="0" smtClean="0"/>
              <a:t>Sometimes called </a:t>
            </a:r>
            <a:r>
              <a:rPr lang="en-GB" sz="1800" dirty="0" err="1" smtClean="0"/>
              <a:t>Listbox</a:t>
            </a:r>
            <a:r>
              <a:rPr lang="en-GB" sz="1800" dirty="0" smtClean="0"/>
              <a:t> in other languages.</a:t>
            </a:r>
          </a:p>
          <a:p>
            <a:r>
              <a:rPr lang="en-GB" sz="1800" dirty="0" smtClean="0"/>
              <a:t>Lists can be set up to allow single or multiple selections.</a:t>
            </a:r>
          </a:p>
          <a:p>
            <a:r>
              <a:rPr lang="en-GB" sz="1800" dirty="0" smtClean="0"/>
              <a:t>The list will return an array indicating which Strings are selected</a:t>
            </a:r>
          </a:p>
          <a:p>
            <a:r>
              <a:rPr lang="en-GB" sz="1800" dirty="0" smtClean="0"/>
              <a:t>Constructors:</a:t>
            </a:r>
          </a:p>
          <a:p>
            <a:pPr lvl="1" algn="l"/>
            <a:r>
              <a:rPr lang="en-GB" sz="1800" dirty="0" smtClean="0"/>
              <a:t>List()</a:t>
            </a:r>
          </a:p>
          <a:p>
            <a:pPr lvl="1" algn="l"/>
            <a:r>
              <a:rPr lang="en-GB" sz="1800" dirty="0" smtClean="0"/>
              <a:t>List(</a:t>
            </a:r>
            <a:r>
              <a:rPr lang="en-GB" sz="1800" dirty="0" err="1" smtClean="0"/>
              <a:t>int</a:t>
            </a:r>
            <a:r>
              <a:rPr lang="en-GB" sz="1800" dirty="0" smtClean="0"/>
              <a:t> num)</a:t>
            </a:r>
          </a:p>
          <a:p>
            <a:pPr lvl="1" algn="l"/>
            <a:r>
              <a:rPr lang="en-GB" sz="1800" dirty="0" smtClean="0"/>
              <a:t>List(</a:t>
            </a:r>
            <a:r>
              <a:rPr lang="en-GB" sz="1800" dirty="0" err="1" smtClean="0"/>
              <a:t>int</a:t>
            </a:r>
            <a:r>
              <a:rPr lang="en-GB" sz="1800" dirty="0" smtClean="0"/>
              <a:t> num, </a:t>
            </a:r>
            <a:r>
              <a:rPr lang="en-GB" sz="1800" dirty="0" err="1" smtClean="0"/>
              <a:t>boolean</a:t>
            </a:r>
            <a:r>
              <a:rPr lang="en-GB" sz="1800" dirty="0" smtClean="0"/>
              <a:t> multi)</a:t>
            </a:r>
          </a:p>
          <a:p>
            <a:r>
              <a:rPr lang="en-GB" sz="1800" dirty="0" smtClean="0"/>
              <a:t>Methods: String[] </a:t>
            </a:r>
            <a:r>
              <a:rPr lang="en-GB" sz="1800" dirty="0" err="1" smtClean="0"/>
              <a:t>getSelectedItems</a:t>
            </a:r>
            <a:r>
              <a:rPr lang="en-GB" sz="1800" dirty="0" smtClean="0"/>
              <a:t>(),  </a:t>
            </a:r>
          </a:p>
          <a:p>
            <a:pPr>
              <a:buNone/>
            </a:pPr>
            <a:r>
              <a:rPr lang="en-GB" sz="1800" dirty="0" smtClean="0"/>
              <a:t>		            </a:t>
            </a:r>
            <a:r>
              <a:rPr lang="en-GB" sz="1800" dirty="0" err="1" smtClean="0"/>
              <a:t>int</a:t>
            </a:r>
            <a:r>
              <a:rPr lang="en-GB" sz="1800" dirty="0" smtClean="0"/>
              <a:t>[] </a:t>
            </a:r>
            <a:r>
              <a:rPr lang="en-GB" sz="1800" dirty="0" err="1" smtClean="0"/>
              <a:t>getSelected</a:t>
            </a:r>
            <a:r>
              <a:rPr lang="en-GB" sz="1800" dirty="0" smtClean="0"/>
              <a:t> Indexes()</a:t>
            </a:r>
          </a:p>
          <a:p>
            <a:pPr lvl="1" algn="l"/>
            <a:r>
              <a:rPr lang="en-GB" sz="1800" b="1" dirty="0" smtClean="0">
                <a:solidFill>
                  <a:srgbClr val="660066"/>
                </a:solidFill>
              </a:rPr>
              <a:t>Others are Similar as Choice class</a:t>
            </a:r>
          </a:p>
          <a:p>
            <a:endParaRPr 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List class</a:t>
            </a:r>
            <a:endParaRPr/>
          </a:p>
        </p:txBody>
      </p:sp>
      <p:sp>
        <p:nvSpPr>
          <p:cNvPr id="325" name="Google Shape;325;p41"/>
          <p:cNvSpPr txBox="1">
            <a:spLocks noGrp="1"/>
          </p:cNvSpPr>
          <p:nvPr>
            <p:ph type="subTitle" idx="4294967295"/>
          </p:nvPr>
        </p:nvSpPr>
        <p:spPr>
          <a:xfrm>
            <a:off x="720000" y="1402875"/>
            <a:ext cx="7433400" cy="3201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Char char="●"/>
            </a:pPr>
            <a:r>
              <a:rPr lang="en-US" sz="1500" dirty="0" smtClean="0"/>
              <a:t>For example :</a:t>
            </a:r>
          </a:p>
          <a:p>
            <a:pPr marL="457200" lvl="0" indent="-323850" algn="l" rtl="0">
              <a:spcBef>
                <a:spcPts val="0"/>
              </a:spcBef>
              <a:spcAft>
                <a:spcPts val="0"/>
              </a:spcAft>
              <a:buClr>
                <a:schemeClr val="dk2"/>
              </a:buClr>
              <a:buSzPts val="1500"/>
              <a:buNone/>
            </a:pPr>
            <a:endParaRPr lang="en-US" sz="1500" dirty="0" smtClean="0"/>
          </a:p>
          <a:p>
            <a:pPr>
              <a:buNone/>
            </a:pPr>
            <a:r>
              <a:rPr lang="en-GB" sz="1600" dirty="0" smtClean="0"/>
              <a:t>	List l1 = new List(4,true);</a:t>
            </a:r>
          </a:p>
          <a:p>
            <a:pPr>
              <a:buNone/>
            </a:pPr>
            <a:r>
              <a:rPr lang="en-GB" sz="1600" dirty="0" smtClean="0"/>
              <a:t>	l1.add(“JAVA");</a:t>
            </a:r>
          </a:p>
          <a:p>
            <a:pPr>
              <a:buNone/>
            </a:pPr>
            <a:r>
              <a:rPr lang="en-GB" sz="1600" dirty="0" smtClean="0"/>
              <a:t>	l1.add(“PHP");</a:t>
            </a:r>
          </a:p>
          <a:p>
            <a:pPr>
              <a:buNone/>
            </a:pPr>
            <a:r>
              <a:rPr lang="en-GB" sz="1600" dirty="0" smtClean="0"/>
              <a:t>	l1.add(“DS");</a:t>
            </a:r>
          </a:p>
          <a:p>
            <a:pPr>
              <a:buNone/>
            </a:pPr>
            <a:r>
              <a:rPr lang="en-GB" sz="1600" dirty="0" smtClean="0"/>
              <a:t>	l1.add(“SAD");</a:t>
            </a:r>
          </a:p>
          <a:p>
            <a:pPr>
              <a:buNone/>
            </a:pPr>
            <a:r>
              <a:rPr lang="en-GB" sz="1600" dirty="0" smtClean="0"/>
              <a:t>	add(l1);</a:t>
            </a:r>
          </a:p>
          <a:p>
            <a:pPr marL="457200" lvl="0" indent="-323850" algn="l" rtl="0">
              <a:spcBef>
                <a:spcPts val="0"/>
              </a:spcBef>
              <a:spcAft>
                <a:spcPts val="0"/>
              </a:spcAft>
              <a:buClr>
                <a:schemeClr val="dk2"/>
              </a:buClr>
              <a:buSzPts val="1500"/>
              <a:buChar char="●"/>
            </a:pPr>
            <a:endParaRPr sz="1500"/>
          </a:p>
        </p:txBody>
      </p:sp>
      <p:cxnSp>
        <p:nvCxnSpPr>
          <p:cNvPr id="327" name="Google Shape;327;p41"/>
          <p:cNvCxnSpPr>
            <a:endCxn id="328" idx="3"/>
          </p:cNvCxnSpPr>
          <p:nvPr/>
        </p:nvCxnSpPr>
        <p:spPr>
          <a:xfrm>
            <a:off x="823025" y="1192450"/>
            <a:ext cx="7607700" cy="0"/>
          </a:xfrm>
          <a:prstGeom prst="straightConnector1">
            <a:avLst/>
          </a:prstGeom>
          <a:noFill/>
          <a:ln w="9525" cap="flat" cmpd="sng">
            <a:solidFill>
              <a:schemeClr val="dk2"/>
            </a:solidFill>
            <a:prstDash val="solid"/>
            <a:round/>
            <a:headEnd type="none" w="med" len="med"/>
            <a:tailEnd type="none" w="med" len="med"/>
          </a:ln>
        </p:spPr>
      </p:cxnSp>
      <p:sp>
        <p:nvSpPr>
          <p:cNvPr id="328" name="Google Shape;328;p41"/>
          <p:cNvSpPr/>
          <p:nvPr/>
        </p:nvSpPr>
        <p:spPr>
          <a:xfrm>
            <a:off x="8122625" y="103840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33350"/>
            <a:ext cx="7710900" cy="572700"/>
          </a:xfrm>
        </p:spPr>
        <p:txBody>
          <a:bodyPr/>
          <a:lstStyle/>
          <a:p>
            <a:r>
              <a:rPr lang="en-US" dirty="0" err="1" smtClean="0"/>
              <a:t>TextField</a:t>
            </a:r>
            <a:r>
              <a:rPr lang="en-US" dirty="0" smtClean="0"/>
              <a:t> class</a:t>
            </a:r>
            <a:endParaRPr lang="en-US" dirty="0"/>
          </a:p>
        </p:txBody>
      </p:sp>
      <p:sp>
        <p:nvSpPr>
          <p:cNvPr id="3" name="Subtitle 2"/>
          <p:cNvSpPr>
            <a:spLocks noGrp="1"/>
          </p:cNvSpPr>
          <p:nvPr>
            <p:ph type="subTitle" idx="1"/>
          </p:nvPr>
        </p:nvSpPr>
        <p:spPr>
          <a:xfrm>
            <a:off x="685800" y="895350"/>
            <a:ext cx="7710900" cy="3657600"/>
          </a:xfrm>
        </p:spPr>
        <p:txBody>
          <a:bodyPr/>
          <a:lstStyle/>
          <a:p>
            <a:r>
              <a:rPr lang="en-GB" sz="1800" dirty="0" smtClean="0"/>
              <a:t>This class displays a single line of optionally editable text.</a:t>
            </a:r>
          </a:p>
          <a:p>
            <a:r>
              <a:rPr lang="en-GB" sz="1800" dirty="0" smtClean="0"/>
              <a:t>This is one of the most commonly used Components in the AWT</a:t>
            </a:r>
          </a:p>
          <a:p>
            <a:r>
              <a:rPr lang="en-GB" sz="1800" dirty="0" smtClean="0"/>
              <a:t>Constructors are:</a:t>
            </a:r>
          </a:p>
          <a:p>
            <a:pPr lvl="1" algn="l"/>
            <a:r>
              <a:rPr lang="en-GB" sz="1800" dirty="0" err="1" smtClean="0"/>
              <a:t>TextField</a:t>
            </a:r>
            <a:r>
              <a:rPr lang="en-GB" sz="1800" dirty="0" smtClean="0"/>
              <a:t>()</a:t>
            </a:r>
          </a:p>
          <a:p>
            <a:pPr lvl="1" algn="l"/>
            <a:r>
              <a:rPr lang="en-GB" sz="1800" dirty="0" err="1" smtClean="0"/>
              <a:t>TextField</a:t>
            </a:r>
            <a:r>
              <a:rPr lang="en-GB" sz="1800" dirty="0" smtClean="0"/>
              <a:t>(String </a:t>
            </a:r>
            <a:r>
              <a:rPr lang="en-GB" sz="1800" dirty="0" err="1" smtClean="0"/>
              <a:t>str</a:t>
            </a:r>
            <a:r>
              <a:rPr lang="en-GB" sz="1800" dirty="0" smtClean="0"/>
              <a:t>)</a:t>
            </a:r>
          </a:p>
          <a:p>
            <a:pPr lvl="1" algn="l"/>
            <a:r>
              <a:rPr lang="en-GB" sz="1800" dirty="0" err="1" smtClean="0"/>
              <a:t>TextField</a:t>
            </a:r>
            <a:r>
              <a:rPr lang="en-GB" sz="1800" dirty="0" smtClean="0"/>
              <a:t>(</a:t>
            </a:r>
            <a:r>
              <a:rPr lang="en-GB" sz="1800" dirty="0" err="1" smtClean="0"/>
              <a:t>int</a:t>
            </a:r>
            <a:r>
              <a:rPr lang="en-GB" sz="1800" dirty="0" smtClean="0"/>
              <a:t> </a:t>
            </a:r>
            <a:r>
              <a:rPr lang="en-GB" sz="1800" dirty="0" err="1" smtClean="0"/>
              <a:t>numofchars</a:t>
            </a:r>
            <a:r>
              <a:rPr lang="en-GB" sz="1800" dirty="0" smtClean="0"/>
              <a:t>)</a:t>
            </a:r>
          </a:p>
          <a:p>
            <a:pPr lvl="1" algn="l"/>
            <a:r>
              <a:rPr lang="en-GB" sz="1800" dirty="0" err="1" smtClean="0"/>
              <a:t>TextField</a:t>
            </a:r>
            <a:r>
              <a:rPr lang="en-GB" sz="1800" dirty="0" smtClean="0"/>
              <a:t>(String </a:t>
            </a:r>
            <a:r>
              <a:rPr lang="en-GB" sz="1800" dirty="0" err="1" smtClean="0"/>
              <a:t>str</a:t>
            </a:r>
            <a:r>
              <a:rPr lang="en-GB" sz="1800" dirty="0" smtClean="0"/>
              <a:t>, </a:t>
            </a:r>
            <a:r>
              <a:rPr lang="en-GB" sz="1800" dirty="0" err="1" smtClean="0"/>
              <a:t>int</a:t>
            </a:r>
            <a:r>
              <a:rPr lang="en-GB" sz="1800" dirty="0" smtClean="0"/>
              <a:t> </a:t>
            </a:r>
            <a:r>
              <a:rPr lang="en-GB" sz="1800" dirty="0" err="1" smtClean="0"/>
              <a:t>numofchars</a:t>
            </a:r>
            <a:r>
              <a:rPr lang="en-GB" sz="1800" dirty="0" smtClean="0"/>
              <a:t>)</a:t>
            </a:r>
          </a:p>
          <a:p>
            <a:r>
              <a:rPr lang="en-GB" sz="1800" dirty="0" smtClean="0"/>
              <a:t>Methods: </a:t>
            </a:r>
            <a:r>
              <a:rPr lang="en-GB" sz="1800" dirty="0" err="1" smtClean="0"/>
              <a:t>getText</a:t>
            </a:r>
            <a:r>
              <a:rPr lang="en-GB" sz="1800" dirty="0" smtClean="0"/>
              <a:t>(), </a:t>
            </a:r>
            <a:r>
              <a:rPr lang="en-GB" sz="1800" dirty="0" err="1" smtClean="0"/>
              <a:t>setText</a:t>
            </a:r>
            <a:r>
              <a:rPr lang="en-GB" sz="1800" dirty="0" smtClean="0"/>
              <a:t>(), </a:t>
            </a:r>
          </a:p>
          <a:p>
            <a:r>
              <a:rPr lang="en-GB" sz="1800" dirty="0" err="1" smtClean="0"/>
              <a:t>getSelectedText</a:t>
            </a:r>
            <a:r>
              <a:rPr lang="en-GB" sz="1800" dirty="0" smtClean="0"/>
              <a:t>(), </a:t>
            </a:r>
            <a:r>
              <a:rPr lang="en-GB" sz="1800" dirty="0" err="1" smtClean="0"/>
              <a:t>isEditable</a:t>
            </a:r>
            <a:r>
              <a:rPr lang="en-GB" sz="1800" dirty="0" smtClean="0"/>
              <a:t>(), </a:t>
            </a:r>
            <a:r>
              <a:rPr lang="en-GB" sz="1800" dirty="0" err="1" smtClean="0"/>
              <a:t>setEditable</a:t>
            </a:r>
            <a:r>
              <a:rPr lang="en-GB" sz="1800" dirty="0" smtClean="0"/>
              <a:t>(), </a:t>
            </a:r>
            <a:r>
              <a:rPr lang="en-GB" sz="1800" dirty="0" err="1" smtClean="0"/>
              <a:t>setEchoChar</a:t>
            </a:r>
            <a:r>
              <a:rPr lang="en-GB" sz="1800" dirty="0" smtClean="0"/>
              <a:t>(), </a:t>
            </a:r>
            <a:r>
              <a:rPr lang="en-GB" sz="1800" dirty="0" err="1" smtClean="0"/>
              <a:t>getEchochar</a:t>
            </a:r>
            <a:r>
              <a:rPr lang="en-GB" sz="1800" dirty="0" smtClean="0"/>
              <a:t>(), </a:t>
            </a:r>
            <a:r>
              <a:rPr lang="en-GB" sz="1800" dirty="0" err="1" smtClean="0"/>
              <a:t>echoCharIsSet</a:t>
            </a:r>
            <a:r>
              <a:rPr lang="en-GB" sz="1800" dirty="0" smtClean="0"/>
              <a:t>()</a:t>
            </a:r>
            <a:endParaRPr lang="en-US" sz="1800" dirty="0"/>
          </a:p>
        </p:txBody>
      </p:sp>
      <p:sp>
        <p:nvSpPr>
          <p:cNvPr id="4" name="Rectangle 3"/>
          <p:cNvSpPr/>
          <p:nvPr/>
        </p:nvSpPr>
        <p:spPr>
          <a:xfrm>
            <a:off x="4114800" y="1962150"/>
            <a:ext cx="4669904" cy="584775"/>
          </a:xfrm>
          <a:prstGeom prst="rect">
            <a:avLst/>
          </a:prstGeom>
        </p:spPr>
        <p:txBody>
          <a:bodyPr wrap="square">
            <a:spAutoFit/>
          </a:bodyPr>
          <a:lstStyle/>
          <a:p>
            <a:r>
              <a:rPr lang="en-GB" sz="1600" b="1" dirty="0" smtClean="0">
                <a:solidFill>
                  <a:srgbClr val="00B0F0"/>
                </a:solidFill>
              </a:rPr>
              <a:t>Ex: </a:t>
            </a:r>
            <a:r>
              <a:rPr lang="en-GB" sz="1600" b="1" dirty="0" err="1" smtClean="0">
                <a:solidFill>
                  <a:srgbClr val="00B0F0"/>
                </a:solidFill>
              </a:rPr>
              <a:t>TextField</a:t>
            </a:r>
            <a:r>
              <a:rPr lang="en-GB" sz="1600" b="1" dirty="0" smtClean="0">
                <a:solidFill>
                  <a:srgbClr val="00B0F0"/>
                </a:solidFill>
              </a:rPr>
              <a:t> </a:t>
            </a:r>
            <a:r>
              <a:rPr lang="en-GB" sz="1600" b="1" dirty="0" err="1" smtClean="0">
                <a:solidFill>
                  <a:srgbClr val="00B0F0"/>
                </a:solidFill>
              </a:rPr>
              <a:t>uname</a:t>
            </a:r>
            <a:r>
              <a:rPr lang="en-GB" sz="1600" b="1" dirty="0" smtClean="0">
                <a:solidFill>
                  <a:srgbClr val="00B0F0"/>
                </a:solidFill>
              </a:rPr>
              <a:t>= new </a:t>
            </a:r>
            <a:r>
              <a:rPr lang="en-GB" sz="1600" b="1" dirty="0" err="1" smtClean="0">
                <a:solidFill>
                  <a:srgbClr val="00B0F0"/>
                </a:solidFill>
              </a:rPr>
              <a:t>TextField</a:t>
            </a:r>
            <a:r>
              <a:rPr lang="en-GB" sz="1600" b="1" dirty="0" smtClean="0">
                <a:solidFill>
                  <a:srgbClr val="00B0F0"/>
                </a:solidFill>
              </a:rPr>
              <a:t>(30);</a:t>
            </a:r>
          </a:p>
          <a:p>
            <a:pPr lvl="1"/>
            <a:r>
              <a:rPr lang="en-GB" sz="1600" b="1" dirty="0" smtClean="0">
                <a:solidFill>
                  <a:srgbClr val="00B0F0"/>
                </a:solidFill>
              </a:rPr>
              <a:t>add(</a:t>
            </a:r>
            <a:r>
              <a:rPr lang="en-GB" sz="1600" b="1" dirty="0" err="1" smtClean="0">
                <a:solidFill>
                  <a:srgbClr val="00B0F0"/>
                </a:solidFill>
              </a:rPr>
              <a:t>uname</a:t>
            </a:r>
            <a:r>
              <a:rPr lang="en-GB" sz="1600" b="1" dirty="0" smtClean="0">
                <a:solidFill>
                  <a:srgbClr val="00B0F0"/>
                </a:solidFill>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533400" y="133350"/>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TextArea class</a:t>
            </a:r>
            <a:endParaRPr/>
          </a:p>
        </p:txBody>
      </p:sp>
      <p:sp>
        <p:nvSpPr>
          <p:cNvPr id="263" name="Google Shape;263;p37"/>
          <p:cNvSpPr txBox="1">
            <a:spLocks noGrp="1"/>
          </p:cNvSpPr>
          <p:nvPr>
            <p:ph type="subTitle" idx="1"/>
          </p:nvPr>
        </p:nvSpPr>
        <p:spPr>
          <a:xfrm>
            <a:off x="685800" y="1047750"/>
            <a:ext cx="7467600" cy="3200400"/>
          </a:xfrm>
          <a:prstGeom prst="rect">
            <a:avLst/>
          </a:prstGeom>
        </p:spPr>
        <p:txBody>
          <a:bodyPr spcFirstLastPara="1" wrap="square" lIns="91425" tIns="91425" rIns="91425" bIns="91425" anchor="t" anchorCtr="0">
            <a:noAutofit/>
          </a:bodyPr>
          <a:lstStyle/>
          <a:p>
            <a:r>
              <a:rPr lang="en-GB" dirty="0" smtClean="0"/>
              <a:t>This class displays multiple lines of optionally editable text.</a:t>
            </a:r>
          </a:p>
          <a:p>
            <a:r>
              <a:rPr lang="en-GB" dirty="0" err="1" smtClean="0"/>
              <a:t>TextArea</a:t>
            </a:r>
            <a:r>
              <a:rPr lang="en-GB" dirty="0" smtClean="0"/>
              <a:t> has same methods as </a:t>
            </a:r>
            <a:r>
              <a:rPr lang="en-GB" dirty="0" err="1" smtClean="0"/>
              <a:t>TextField</a:t>
            </a:r>
            <a:r>
              <a:rPr lang="en-GB" dirty="0" smtClean="0"/>
              <a:t> class and also provides the methods: </a:t>
            </a:r>
          </a:p>
          <a:p>
            <a:pPr lvl="1"/>
            <a:r>
              <a:rPr lang="en-GB" dirty="0" smtClean="0"/>
              <a:t>append(), insert()</a:t>
            </a:r>
          </a:p>
          <a:p>
            <a:r>
              <a:rPr lang="en-GB" dirty="0" smtClean="0"/>
              <a:t>// 5 rows, 80 columns</a:t>
            </a:r>
          </a:p>
          <a:p>
            <a:r>
              <a:rPr lang="en-GB" dirty="0" err="1" smtClean="0"/>
              <a:t>TextArea</a:t>
            </a:r>
            <a:r>
              <a:rPr lang="en-GB" dirty="0" smtClean="0"/>
              <a:t> </a:t>
            </a:r>
            <a:r>
              <a:rPr lang="en-GB" dirty="0" err="1" smtClean="0"/>
              <a:t>ta</a:t>
            </a:r>
            <a:r>
              <a:rPr lang="en-GB" dirty="0" smtClean="0"/>
              <a:t> = new </a:t>
            </a:r>
            <a:r>
              <a:rPr lang="en-GB" dirty="0" err="1" smtClean="0"/>
              <a:t>TextArea</a:t>
            </a:r>
            <a:r>
              <a:rPr lang="en-GB" dirty="0" smtClean="0"/>
              <a:t>(5, 80);</a:t>
            </a:r>
          </a:p>
          <a:p>
            <a:r>
              <a:rPr lang="en-GB" dirty="0" smtClean="0"/>
              <a:t>add(</a:t>
            </a:r>
            <a:r>
              <a:rPr lang="en-GB" dirty="0" err="1" smtClean="0"/>
              <a:t>ta</a:t>
            </a:r>
            <a:r>
              <a:rPr lang="en-GB" dirty="0" smtClean="0"/>
              <a:t>);</a:t>
            </a:r>
          </a:p>
          <a:p>
            <a:endParaRPr lang="en-GB" dirty="0" smtClean="0"/>
          </a:p>
        </p:txBody>
      </p:sp>
      <p:cxnSp>
        <p:nvCxnSpPr>
          <p:cNvPr id="264" name="Google Shape;264;p37"/>
          <p:cNvCxnSpPr/>
          <p:nvPr/>
        </p:nvCxnSpPr>
        <p:spPr>
          <a:xfrm>
            <a:off x="685800" y="819150"/>
            <a:ext cx="7607700" cy="0"/>
          </a:xfrm>
          <a:prstGeom prst="straightConnector1">
            <a:avLst/>
          </a:prstGeom>
          <a:noFill/>
          <a:ln w="9525" cap="flat" cmpd="sng">
            <a:solidFill>
              <a:schemeClr val="dk2"/>
            </a:solidFill>
            <a:prstDash val="solid"/>
            <a:round/>
            <a:headEnd type="none" w="med" len="med"/>
            <a:tailEnd type="none" w="med" len="med"/>
          </a:ln>
        </p:spPr>
      </p:cxnSp>
      <p:sp>
        <p:nvSpPr>
          <p:cNvPr id="265" name="Google Shape;265;p37"/>
          <p:cNvSpPr/>
          <p:nvPr/>
        </p:nvSpPr>
        <p:spPr>
          <a:xfrm>
            <a:off x="8229600" y="6667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61950"/>
            <a:ext cx="7710900" cy="572700"/>
          </a:xfrm>
        </p:spPr>
        <p:txBody>
          <a:bodyPr/>
          <a:lstStyle/>
          <a:p>
            <a:r>
              <a:rPr lang="en-US" dirty="0" smtClean="0"/>
              <a:t>Scrollbar</a:t>
            </a:r>
            <a:endParaRPr lang="en-US" dirty="0"/>
          </a:p>
        </p:txBody>
      </p:sp>
      <p:sp>
        <p:nvSpPr>
          <p:cNvPr id="3" name="Subtitle 2"/>
          <p:cNvSpPr>
            <a:spLocks noGrp="1"/>
          </p:cNvSpPr>
          <p:nvPr>
            <p:ph type="subTitle" idx="1"/>
          </p:nvPr>
        </p:nvSpPr>
        <p:spPr>
          <a:xfrm>
            <a:off x="720000" y="1123950"/>
            <a:ext cx="7281000" cy="3657600"/>
          </a:xfrm>
        </p:spPr>
        <p:txBody>
          <a:bodyPr/>
          <a:lstStyle/>
          <a:p>
            <a:r>
              <a:rPr lang="en-US" b="1" dirty="0" smtClean="0"/>
              <a:t>The object of Scrollbar class is used to add horizontal and vertical scrollbar</a:t>
            </a:r>
            <a:r>
              <a:rPr lang="en-US" dirty="0" smtClean="0"/>
              <a:t>. </a:t>
            </a:r>
          </a:p>
          <a:p>
            <a:r>
              <a:rPr lang="en-US" dirty="0" smtClean="0"/>
              <a:t>Scrollbar is a GUI component allows us to see invisible number of rows and columns.</a:t>
            </a:r>
          </a:p>
          <a:p>
            <a:r>
              <a:rPr lang="en-US" b="1" dirty="0" smtClean="0"/>
              <a:t>Constructors :</a:t>
            </a:r>
          </a:p>
          <a:p>
            <a:pPr lvl="1" algn="l" fontAlgn="t"/>
            <a:r>
              <a:rPr lang="en-US" b="1" dirty="0" smtClean="0"/>
              <a:t>Scrollbar</a:t>
            </a:r>
            <a:r>
              <a:rPr lang="en-US" dirty="0" smtClean="0"/>
              <a:t>() : Constructs a new vertical scroll bar.</a:t>
            </a:r>
          </a:p>
          <a:p>
            <a:pPr lvl="1" algn="l" fontAlgn="t"/>
            <a:r>
              <a:rPr lang="en-US" b="1" dirty="0" smtClean="0"/>
              <a:t>Scrollbar </a:t>
            </a:r>
            <a:r>
              <a:rPr lang="en-US" dirty="0" smtClean="0"/>
              <a:t>(</a:t>
            </a:r>
            <a:r>
              <a:rPr lang="en-US" dirty="0" err="1" smtClean="0"/>
              <a:t>int</a:t>
            </a:r>
            <a:r>
              <a:rPr lang="en-US" dirty="0" smtClean="0"/>
              <a:t> orientation) : Constructs a new scroll bar with the specified orientation.</a:t>
            </a:r>
          </a:p>
          <a:p>
            <a:pPr lvl="1" algn="l" fontAlgn="t"/>
            <a:r>
              <a:rPr lang="en-US" b="1" dirty="0" smtClean="0"/>
              <a:t>Scrollbar</a:t>
            </a:r>
            <a:r>
              <a:rPr lang="en-US" dirty="0" smtClean="0"/>
              <a:t>(</a:t>
            </a:r>
            <a:r>
              <a:rPr lang="en-US" dirty="0" err="1" smtClean="0"/>
              <a:t>int</a:t>
            </a:r>
            <a:r>
              <a:rPr lang="en-US" dirty="0" smtClean="0"/>
              <a:t> orientation, </a:t>
            </a:r>
            <a:r>
              <a:rPr lang="en-US" dirty="0" err="1" smtClean="0"/>
              <a:t>int</a:t>
            </a:r>
            <a:r>
              <a:rPr lang="en-US" dirty="0" smtClean="0"/>
              <a:t> value, </a:t>
            </a:r>
            <a:r>
              <a:rPr lang="en-US" dirty="0" err="1" smtClean="0"/>
              <a:t>int</a:t>
            </a:r>
            <a:r>
              <a:rPr lang="en-US" dirty="0" smtClean="0"/>
              <a:t> visible, </a:t>
            </a:r>
            <a:r>
              <a:rPr lang="en-US" dirty="0" err="1" smtClean="0"/>
              <a:t>int</a:t>
            </a:r>
            <a:r>
              <a:rPr lang="en-US" dirty="0" smtClean="0"/>
              <a:t> minimum, </a:t>
            </a:r>
            <a:r>
              <a:rPr lang="en-US" dirty="0" err="1" smtClean="0"/>
              <a:t>int</a:t>
            </a:r>
            <a:r>
              <a:rPr lang="en-US" dirty="0" smtClean="0"/>
              <a:t> maximum) : Constructs a new scroll bar with the specified orientation, initial value, visible amount, and minimum and maximum values.</a:t>
            </a:r>
          </a:p>
          <a:p>
            <a:r>
              <a:rPr lang="en-US" b="1" dirty="0" smtClean="0"/>
              <a:t>Constants :</a:t>
            </a:r>
          </a:p>
          <a:p>
            <a:pPr lvl="1" algn="l"/>
            <a:r>
              <a:rPr lang="en-US" b="1" dirty="0" smtClean="0"/>
              <a:t>static </a:t>
            </a:r>
            <a:r>
              <a:rPr lang="en-US" b="1" dirty="0" err="1" smtClean="0"/>
              <a:t>int</a:t>
            </a:r>
            <a:r>
              <a:rPr lang="en-US" b="1" dirty="0" smtClean="0"/>
              <a:t> HORIZONTAL </a:t>
            </a:r>
            <a:r>
              <a:rPr lang="en-US" dirty="0" smtClean="0"/>
              <a:t>--A constant that indicates a horizontal scroll bar.</a:t>
            </a:r>
          </a:p>
          <a:p>
            <a:pPr lvl="1" algn="l"/>
            <a:r>
              <a:rPr lang="en-US" b="1" dirty="0" smtClean="0"/>
              <a:t>static </a:t>
            </a:r>
            <a:r>
              <a:rPr lang="en-US" b="1" dirty="0" err="1" smtClean="0"/>
              <a:t>int</a:t>
            </a:r>
            <a:r>
              <a:rPr lang="en-US" b="1" dirty="0" smtClean="0"/>
              <a:t> VERTICAL </a:t>
            </a:r>
            <a:r>
              <a:rPr lang="en-US" dirty="0" smtClean="0"/>
              <a:t>--A constant that indicates a vertical scroll bar.</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title"/>
          </p:nvPr>
        </p:nvSpPr>
        <p:spPr>
          <a:xfrm>
            <a:off x="685800" y="209550"/>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Frame class</a:t>
            </a:r>
            <a:endParaRPr/>
          </a:p>
        </p:txBody>
      </p:sp>
      <p:sp>
        <p:nvSpPr>
          <p:cNvPr id="281" name="Google Shape;281;p39"/>
          <p:cNvSpPr txBox="1">
            <a:spLocks noGrp="1"/>
          </p:cNvSpPr>
          <p:nvPr>
            <p:ph type="subTitle" idx="1"/>
          </p:nvPr>
        </p:nvSpPr>
        <p:spPr>
          <a:xfrm>
            <a:off x="838200" y="895350"/>
            <a:ext cx="7543800" cy="4114800"/>
          </a:xfrm>
          <a:prstGeom prst="rect">
            <a:avLst/>
          </a:prstGeom>
        </p:spPr>
        <p:txBody>
          <a:bodyPr spcFirstLastPara="1" wrap="square" lIns="91425" tIns="91425" rIns="91425" bIns="91425" anchor="t" anchorCtr="0">
            <a:noAutofit/>
          </a:bodyPr>
          <a:lstStyle/>
          <a:p>
            <a:r>
              <a:rPr lang="en-US" sz="1600" b="1" dirty="0" smtClean="0"/>
              <a:t>The Frame is the container that contain title bar and border and can have menu bars</a:t>
            </a:r>
            <a:r>
              <a:rPr lang="en-US" sz="1600" dirty="0" smtClean="0"/>
              <a:t>.</a:t>
            </a:r>
          </a:p>
          <a:p>
            <a:r>
              <a:rPr lang="en-GB" dirty="0" smtClean="0"/>
              <a:t>The Window class defines a top-level Window with no Borders or Menu bar.</a:t>
            </a:r>
          </a:p>
          <a:p>
            <a:r>
              <a:rPr lang="en-GB" dirty="0" smtClean="0"/>
              <a:t>Frame defines a top-level Window with Borders and a Menu Bar</a:t>
            </a:r>
          </a:p>
          <a:p>
            <a:r>
              <a:rPr lang="en-GB" dirty="0" smtClean="0"/>
              <a:t>Once defined, a Frame is a Container which can contain Components</a:t>
            </a:r>
          </a:p>
          <a:p>
            <a:endParaRPr lang="en-GB" dirty="0" smtClean="0"/>
          </a:p>
          <a:p>
            <a:pPr lvl="2" algn="l">
              <a:buNone/>
            </a:pPr>
            <a:r>
              <a:rPr lang="en-GB" dirty="0" smtClean="0"/>
              <a:t>Frame </a:t>
            </a:r>
            <a:r>
              <a:rPr lang="en-GB" dirty="0" err="1" smtClean="0"/>
              <a:t>aFrame</a:t>
            </a:r>
            <a:r>
              <a:rPr lang="en-GB" dirty="0" smtClean="0"/>
              <a:t> = new Frame(”Hello World”);</a:t>
            </a:r>
          </a:p>
          <a:p>
            <a:pPr lvl="2" algn="l">
              <a:buNone/>
            </a:pPr>
            <a:r>
              <a:rPr lang="en-GB" dirty="0" err="1" smtClean="0"/>
              <a:t>aFrame.setSize</a:t>
            </a:r>
            <a:r>
              <a:rPr lang="en-GB" dirty="0" smtClean="0"/>
              <a:t>(100,100);</a:t>
            </a:r>
          </a:p>
          <a:p>
            <a:pPr lvl="2" algn="l">
              <a:buNone/>
            </a:pPr>
            <a:r>
              <a:rPr lang="en-GB" dirty="0" err="1" smtClean="0"/>
              <a:t>aFrame.setLocation</a:t>
            </a:r>
            <a:r>
              <a:rPr lang="en-GB" dirty="0" smtClean="0"/>
              <a:t>(10,10);</a:t>
            </a:r>
          </a:p>
          <a:p>
            <a:pPr lvl="2" algn="l">
              <a:buNone/>
            </a:pPr>
            <a:r>
              <a:rPr lang="en-GB" dirty="0" err="1" smtClean="0"/>
              <a:t>aFrame.setVisible</a:t>
            </a:r>
            <a:r>
              <a:rPr lang="en-GB" dirty="0" smtClean="0"/>
              <a:t>(true);</a:t>
            </a:r>
          </a:p>
          <a:p>
            <a:endParaRPr lang="en-GB" sz="1600" dirty="0" smtClean="0"/>
          </a:p>
        </p:txBody>
      </p:sp>
      <p:cxnSp>
        <p:nvCxnSpPr>
          <p:cNvPr id="282" name="Google Shape;282;p39"/>
          <p:cNvCxnSpPr/>
          <p:nvPr/>
        </p:nvCxnSpPr>
        <p:spPr>
          <a:xfrm>
            <a:off x="762000" y="895350"/>
            <a:ext cx="7607700" cy="0"/>
          </a:xfrm>
          <a:prstGeom prst="straightConnector1">
            <a:avLst/>
          </a:prstGeom>
          <a:noFill/>
          <a:ln w="9525" cap="flat" cmpd="sng">
            <a:solidFill>
              <a:schemeClr val="dk2"/>
            </a:solidFill>
            <a:prstDash val="solid"/>
            <a:round/>
            <a:headEnd type="none" w="med" len="med"/>
            <a:tailEnd type="none" w="med" len="med"/>
          </a:ln>
        </p:spPr>
      </p:cxnSp>
      <p:sp>
        <p:nvSpPr>
          <p:cNvPr id="283" name="Google Shape;283;p39"/>
          <p:cNvSpPr/>
          <p:nvPr/>
        </p:nvSpPr>
        <p:spPr>
          <a:xfrm>
            <a:off x="8305800" y="7429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4"/>
          <p:cNvSpPr txBox="1">
            <a:spLocks noGrp="1"/>
          </p:cNvSpPr>
          <p:nvPr>
            <p:ph type="subTitle" idx="1"/>
          </p:nvPr>
        </p:nvSpPr>
        <p:spPr>
          <a:xfrm>
            <a:off x="762000" y="1276350"/>
            <a:ext cx="7467600" cy="3607275"/>
          </a:xfrm>
          <a:prstGeom prst="rect">
            <a:avLst/>
          </a:prstGeom>
        </p:spPr>
        <p:txBody>
          <a:bodyPr spcFirstLastPara="1" wrap="square" lIns="91425" tIns="91425" rIns="91425" bIns="91425" anchor="t" anchorCtr="0">
            <a:noAutofit/>
          </a:bodyPr>
          <a:lstStyle/>
          <a:p>
            <a:r>
              <a:rPr lang="en-US" dirty="0" smtClean="0"/>
              <a:t>The Panel is a simplest container class.</a:t>
            </a:r>
          </a:p>
          <a:p>
            <a:r>
              <a:rPr lang="en-US" dirty="0" smtClean="0"/>
              <a:t>It provides space in which an application can attach any other component.</a:t>
            </a:r>
          </a:p>
          <a:p>
            <a:r>
              <a:rPr lang="en-US" dirty="0" smtClean="0"/>
              <a:t>It inherits the Container class.</a:t>
            </a:r>
          </a:p>
          <a:p>
            <a:r>
              <a:rPr lang="en-US" dirty="0" smtClean="0"/>
              <a:t>It doesn't have title bar.</a:t>
            </a:r>
          </a:p>
          <a:p>
            <a:r>
              <a:rPr lang="en-US" dirty="0" smtClean="0"/>
              <a:t>Using panels, you can design complex </a:t>
            </a:r>
            <a:r>
              <a:rPr lang="en-US" dirty="0" err="1" smtClean="0"/>
              <a:t>GUls</a:t>
            </a:r>
            <a:r>
              <a:rPr lang="en-US" dirty="0" smtClean="0"/>
              <a:t>.</a:t>
            </a:r>
          </a:p>
          <a:p>
            <a:r>
              <a:rPr lang="en-US" dirty="0" smtClean="0"/>
              <a:t>Constructors :</a:t>
            </a:r>
          </a:p>
          <a:p>
            <a:pPr lvl="1" algn="l" fontAlgn="t"/>
            <a:r>
              <a:rPr lang="en-US" b="1" dirty="0" smtClean="0"/>
              <a:t>Panel() : </a:t>
            </a:r>
            <a:r>
              <a:rPr lang="en-US" dirty="0" smtClean="0"/>
              <a:t>Creates a new panel using the default layout manager.</a:t>
            </a:r>
          </a:p>
          <a:p>
            <a:pPr lvl="1" algn="l" fontAlgn="t"/>
            <a:r>
              <a:rPr lang="en-US" b="1" dirty="0" smtClean="0"/>
              <a:t>Panel(</a:t>
            </a:r>
            <a:r>
              <a:rPr lang="en-US" b="1" dirty="0" err="1" smtClean="0"/>
              <a:t>LayoutManager</a:t>
            </a:r>
            <a:r>
              <a:rPr lang="en-US" b="1" dirty="0" smtClean="0"/>
              <a:t> layout) : </a:t>
            </a:r>
            <a:r>
              <a:rPr lang="en-US" dirty="0" smtClean="0"/>
              <a:t>Creates a new panel with the specified layout manager.</a:t>
            </a:r>
          </a:p>
          <a:p>
            <a:endParaRPr lang="en-US" dirty="0" smtClean="0"/>
          </a:p>
          <a:p>
            <a:pPr lvl="1" algn="l">
              <a:spcBef>
                <a:spcPts val="0"/>
              </a:spcBef>
            </a:pPr>
            <a:r>
              <a:rPr lang="en-US" dirty="0" smtClean="0"/>
              <a:t>Panel p = new Panel();</a:t>
            </a:r>
          </a:p>
          <a:p>
            <a:pPr lvl="1" algn="l">
              <a:spcBef>
                <a:spcPts val="0"/>
              </a:spcBef>
            </a:pPr>
            <a:r>
              <a:rPr lang="en-US" dirty="0" smtClean="0"/>
              <a:t>p. add (new Button (“OK”);</a:t>
            </a:r>
          </a:p>
          <a:p>
            <a:pPr lvl="1" algn="l">
              <a:spcBef>
                <a:spcPts val="0"/>
              </a:spcBef>
            </a:pPr>
            <a:r>
              <a:rPr lang="en-US" dirty="0" err="1" smtClean="0"/>
              <a:t>p.add</a:t>
            </a:r>
            <a:r>
              <a:rPr lang="en-US" dirty="0" smtClean="0"/>
              <a:t>(new Button(“Cancel”);</a:t>
            </a:r>
          </a:p>
          <a:p>
            <a:pPr lvl="1" algn="l">
              <a:spcBef>
                <a:spcPts val="0"/>
              </a:spcBef>
            </a:pPr>
            <a:r>
              <a:rPr lang="en-US" dirty="0" smtClean="0"/>
              <a:t>add(p)</a:t>
            </a:r>
          </a:p>
          <a:p>
            <a:endParaRPr lang="en-US" dirty="0"/>
          </a:p>
        </p:txBody>
      </p:sp>
      <p:sp>
        <p:nvSpPr>
          <p:cNvPr id="357" name="Google Shape;357;p44"/>
          <p:cNvSpPr txBox="1">
            <a:spLocks noGrp="1"/>
          </p:cNvSpPr>
          <p:nvPr>
            <p:ph type="title"/>
          </p:nvPr>
        </p:nvSpPr>
        <p:spPr>
          <a:xfrm>
            <a:off x="720000" y="445025"/>
            <a:ext cx="407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Panel</a:t>
            </a:r>
            <a:endParaRPr/>
          </a:p>
        </p:txBody>
      </p:sp>
      <p:cxnSp>
        <p:nvCxnSpPr>
          <p:cNvPr id="359" name="Google Shape;359;p44"/>
          <p:cNvCxnSpPr>
            <a:endCxn id="360" idx="3"/>
          </p:cNvCxnSpPr>
          <p:nvPr/>
        </p:nvCxnSpPr>
        <p:spPr>
          <a:xfrm>
            <a:off x="823025" y="1192450"/>
            <a:ext cx="7607700" cy="0"/>
          </a:xfrm>
          <a:prstGeom prst="straightConnector1">
            <a:avLst/>
          </a:prstGeom>
          <a:noFill/>
          <a:ln w="9525" cap="flat" cmpd="sng">
            <a:solidFill>
              <a:schemeClr val="dk2"/>
            </a:solidFill>
            <a:prstDash val="solid"/>
            <a:round/>
            <a:headEnd type="none" w="med" len="med"/>
            <a:tailEnd type="none" w="med" len="med"/>
          </a:ln>
        </p:spPr>
      </p:cxnSp>
      <p:sp>
        <p:nvSpPr>
          <p:cNvPr id="360" name="Google Shape;360;p44"/>
          <p:cNvSpPr/>
          <p:nvPr/>
        </p:nvSpPr>
        <p:spPr>
          <a:xfrm>
            <a:off x="8122625" y="103840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6"/>
          <p:cNvSpPr txBox="1">
            <a:spLocks noGrp="1"/>
          </p:cNvSpPr>
          <p:nvPr>
            <p:ph type="title"/>
          </p:nvPr>
        </p:nvSpPr>
        <p:spPr>
          <a:xfrm>
            <a:off x="152400" y="133350"/>
            <a:ext cx="7704000" cy="5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Layout Manager</a:t>
            </a:r>
            <a:endParaRPr/>
          </a:p>
        </p:txBody>
      </p:sp>
      <p:sp>
        <p:nvSpPr>
          <p:cNvPr id="404" name="Google Shape;404;p46"/>
          <p:cNvSpPr txBox="1">
            <a:spLocks noGrp="1"/>
          </p:cNvSpPr>
          <p:nvPr>
            <p:ph type="body" idx="1"/>
          </p:nvPr>
        </p:nvSpPr>
        <p:spPr>
          <a:xfrm>
            <a:off x="720000" y="971550"/>
            <a:ext cx="7704000" cy="3660602"/>
          </a:xfrm>
          <a:prstGeom prst="rect">
            <a:avLst/>
          </a:prstGeom>
        </p:spPr>
        <p:txBody>
          <a:bodyPr spcFirstLastPara="1" wrap="square" lIns="91425" tIns="91425" rIns="91425" bIns="91425" anchor="t" anchorCtr="0">
            <a:noAutofit/>
          </a:bodyPr>
          <a:lstStyle/>
          <a:p>
            <a:r>
              <a:rPr lang="en-US" sz="2400" dirty="0" smtClean="0"/>
              <a:t>A layout manager determines how Components will be arranged when they are added to a container. </a:t>
            </a:r>
          </a:p>
          <a:p>
            <a:r>
              <a:rPr lang="en-US" sz="2400" dirty="0" smtClean="0"/>
              <a:t>Default Layout of the Container is </a:t>
            </a:r>
            <a:r>
              <a:rPr lang="en-US" sz="2400" b="1" dirty="0" err="1" smtClean="0">
                <a:solidFill>
                  <a:srgbClr val="00B0F0"/>
                </a:solidFill>
              </a:rPr>
              <a:t>Flowlayout</a:t>
            </a:r>
            <a:r>
              <a:rPr lang="en-US" sz="2400" b="1" dirty="0" smtClean="0">
                <a:solidFill>
                  <a:srgbClr val="00B0F0"/>
                </a:solidFill>
              </a:rPr>
              <a:t>.</a:t>
            </a:r>
          </a:p>
          <a:p>
            <a:r>
              <a:rPr lang="en-US" sz="2400" dirty="0" smtClean="0"/>
              <a:t>Java includes Bunch of General-purpose layout manager :-</a:t>
            </a:r>
          </a:p>
          <a:p>
            <a:pPr lvl="1"/>
            <a:r>
              <a:rPr lang="en-IN" dirty="0" err="1" smtClean="0">
                <a:solidFill>
                  <a:srgbClr val="00B0F0"/>
                </a:solidFill>
              </a:rPr>
              <a:t>FlowLayout</a:t>
            </a:r>
            <a:endParaRPr lang="en-IN" dirty="0" smtClean="0">
              <a:solidFill>
                <a:srgbClr val="00B0F0"/>
              </a:solidFill>
            </a:endParaRPr>
          </a:p>
          <a:p>
            <a:pPr lvl="1"/>
            <a:r>
              <a:rPr lang="en-IN" dirty="0" err="1" smtClean="0">
                <a:solidFill>
                  <a:srgbClr val="00B0F0"/>
                </a:solidFill>
              </a:rPr>
              <a:t>BorderLayout</a:t>
            </a:r>
            <a:endParaRPr lang="en-IN" dirty="0" smtClean="0">
              <a:solidFill>
                <a:srgbClr val="00B0F0"/>
              </a:solidFill>
            </a:endParaRPr>
          </a:p>
          <a:p>
            <a:pPr lvl="1"/>
            <a:r>
              <a:rPr lang="en-IN" dirty="0" err="1" smtClean="0">
                <a:solidFill>
                  <a:srgbClr val="00B0F0"/>
                </a:solidFill>
              </a:rPr>
              <a:t>GridLayout</a:t>
            </a:r>
            <a:endParaRPr lang="en-IN" dirty="0" smtClean="0">
              <a:solidFill>
                <a:srgbClr val="00B0F0"/>
              </a:solidFill>
            </a:endParaRPr>
          </a:p>
          <a:p>
            <a:pPr lvl="1"/>
            <a:r>
              <a:rPr lang="en-IN" dirty="0" err="1" smtClean="0">
                <a:solidFill>
                  <a:srgbClr val="00B0F0"/>
                </a:solidFill>
              </a:rPr>
              <a:t>GridBagLayout</a:t>
            </a:r>
            <a:endParaRPr lang="en-IN" dirty="0" smtClean="0">
              <a:solidFill>
                <a:srgbClr val="00B0F0"/>
              </a:solidFill>
            </a:endParaRPr>
          </a:p>
          <a:p>
            <a:pPr lvl="1"/>
            <a:r>
              <a:rPr lang="en-IN" dirty="0" err="1" smtClean="0"/>
              <a:t>CardLayout</a:t>
            </a:r>
            <a:endParaRPr lang="en-IN" dirty="0" smtClean="0"/>
          </a:p>
          <a:p>
            <a:pPr lvl="1"/>
            <a:r>
              <a:rPr lang="en-IN" dirty="0" err="1" smtClean="0"/>
              <a:t>GroupLayout</a:t>
            </a:r>
            <a:endParaRPr lang="en-IN" dirty="0" smtClean="0"/>
          </a:p>
          <a:p>
            <a:pPr lvl="1"/>
            <a:r>
              <a:rPr lang="en-IN" dirty="0" err="1" smtClean="0"/>
              <a:t>SpringLayout</a:t>
            </a:r>
            <a:endParaRPr lang="en-IN" dirty="0" smtClean="0"/>
          </a:p>
          <a:p>
            <a:pPr lvl="1"/>
            <a:r>
              <a:rPr lang="en-IN" dirty="0" err="1" smtClean="0"/>
              <a:t>BoxLayout</a:t>
            </a:r>
            <a:endParaRPr lang="en-IN" dirty="0" smtClean="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7150"/>
            <a:ext cx="5638200" cy="685800"/>
          </a:xfrm>
        </p:spPr>
        <p:txBody>
          <a:bodyPr/>
          <a:lstStyle/>
          <a:p>
            <a:r>
              <a:rPr lang="en-US" dirty="0" smtClean="0"/>
              <a:t>AWT Components</a:t>
            </a:r>
            <a:endParaRPr lang="en-US" dirty="0"/>
          </a:p>
        </p:txBody>
      </p:sp>
      <p:grpSp>
        <p:nvGrpSpPr>
          <p:cNvPr id="18" name="Group 17"/>
          <p:cNvGrpSpPr/>
          <p:nvPr/>
        </p:nvGrpSpPr>
        <p:grpSpPr>
          <a:xfrm>
            <a:off x="990600" y="819150"/>
            <a:ext cx="7541840" cy="4038600"/>
            <a:chOff x="609600" y="1422400"/>
            <a:chExt cx="8375904" cy="3987800"/>
          </a:xfrm>
        </p:grpSpPr>
        <p:graphicFrame>
          <p:nvGraphicFramePr>
            <p:cNvPr id="19" name="Object 4"/>
            <p:cNvGraphicFramePr>
              <a:graphicFrameLocks noChangeAspect="1"/>
            </p:cNvGraphicFramePr>
            <p:nvPr/>
          </p:nvGraphicFramePr>
          <p:xfrm>
            <a:off x="1295400" y="1447800"/>
            <a:ext cx="6112256" cy="3855381"/>
          </p:xfrm>
          <a:graphic>
            <a:graphicData uri="http://schemas.openxmlformats.org/presentationml/2006/ole">
              <p:oleObj spid="_x0000_s1027" name="Bitmap Image" r:id="rId3" imgW="3820058" imgH="2409524" progId="PBrush">
                <p:embed/>
              </p:oleObj>
            </a:graphicData>
          </a:graphic>
        </p:graphicFrame>
        <p:sp>
          <p:nvSpPr>
            <p:cNvPr id="20" name="AutoShape 9"/>
            <p:cNvSpPr>
              <a:spLocks noChangeArrowheads="1"/>
            </p:cNvSpPr>
            <p:nvPr/>
          </p:nvSpPr>
          <p:spPr bwMode="auto">
            <a:xfrm>
              <a:off x="838200" y="1574800"/>
              <a:ext cx="1040384" cy="330200"/>
            </a:xfrm>
            <a:prstGeom prst="wedgeRectCallout">
              <a:avLst>
                <a:gd name="adj1" fmla="val 36458"/>
                <a:gd name="adj2" fmla="val 91370"/>
              </a:avLst>
            </a:prstGeom>
            <a:solidFill>
              <a:srgbClr val="FFFF99"/>
            </a:solidFill>
            <a:ln w="57150">
              <a:solidFill>
                <a:srgbClr val="FF3300"/>
              </a:solidFill>
              <a:miter lim="800000"/>
              <a:headEnd type="none" w="sm" len="sm"/>
              <a:tailEnd type="none" w="sm" len="sm"/>
            </a:ln>
            <a:effectLst/>
          </p:spPr>
          <p:txBody>
            <a:bodyPr/>
            <a:lstStyle/>
            <a:p>
              <a:pPr algn="ctr"/>
              <a:r>
                <a:rPr lang="en-US">
                  <a:solidFill>
                    <a:schemeClr val="bg2"/>
                  </a:solidFill>
                  <a:latin typeface="Trebuchet MS" pitchFamily="34" charset="0"/>
                </a:rPr>
                <a:t>Label</a:t>
              </a:r>
            </a:p>
          </p:txBody>
        </p:sp>
        <p:sp>
          <p:nvSpPr>
            <p:cNvPr id="21" name="AutoShape 10"/>
            <p:cNvSpPr>
              <a:spLocks noChangeArrowheads="1"/>
            </p:cNvSpPr>
            <p:nvPr/>
          </p:nvSpPr>
          <p:spPr bwMode="auto">
            <a:xfrm>
              <a:off x="3124200" y="1447800"/>
              <a:ext cx="1105408" cy="330200"/>
            </a:xfrm>
            <a:prstGeom prst="wedgeRectCallout">
              <a:avLst>
                <a:gd name="adj1" fmla="val 49264"/>
                <a:gd name="adj2" fmla="val 103273"/>
              </a:avLst>
            </a:prstGeom>
            <a:solidFill>
              <a:srgbClr val="FFFF99"/>
            </a:solidFill>
            <a:ln w="57150">
              <a:solidFill>
                <a:srgbClr val="FF3300"/>
              </a:solidFill>
              <a:miter lim="800000"/>
              <a:headEnd type="none" w="sm" len="sm"/>
              <a:tailEnd type="none" w="sm" len="sm"/>
            </a:ln>
            <a:effectLst/>
          </p:spPr>
          <p:txBody>
            <a:bodyPr/>
            <a:lstStyle/>
            <a:p>
              <a:pPr algn="ctr"/>
              <a:r>
                <a:rPr lang="en-US" dirty="0">
                  <a:solidFill>
                    <a:schemeClr val="bg2"/>
                  </a:solidFill>
                  <a:latin typeface="Trebuchet MS" pitchFamily="34" charset="0"/>
                </a:rPr>
                <a:t>Button</a:t>
              </a:r>
            </a:p>
          </p:txBody>
        </p:sp>
        <p:sp>
          <p:nvSpPr>
            <p:cNvPr id="22" name="AutoShape 11"/>
            <p:cNvSpPr>
              <a:spLocks noChangeArrowheads="1"/>
            </p:cNvSpPr>
            <p:nvPr/>
          </p:nvSpPr>
          <p:spPr bwMode="auto">
            <a:xfrm>
              <a:off x="609600" y="4114800"/>
              <a:ext cx="1105408" cy="330200"/>
            </a:xfrm>
            <a:prstGeom prst="wedgeRectCallout">
              <a:avLst>
                <a:gd name="adj1" fmla="val 64949"/>
                <a:gd name="adj2" fmla="val 127083"/>
              </a:avLst>
            </a:prstGeom>
            <a:solidFill>
              <a:srgbClr val="FFFF99"/>
            </a:solidFill>
            <a:ln w="57150">
              <a:solidFill>
                <a:srgbClr val="FF3300"/>
              </a:solidFill>
              <a:miter lim="800000"/>
              <a:headEnd type="none" w="sm" len="sm"/>
              <a:tailEnd type="none" w="sm" len="sm"/>
            </a:ln>
            <a:effectLst/>
          </p:spPr>
          <p:txBody>
            <a:bodyPr/>
            <a:lstStyle/>
            <a:p>
              <a:pPr algn="ctr"/>
              <a:r>
                <a:rPr lang="en-US">
                  <a:solidFill>
                    <a:schemeClr val="bg2"/>
                  </a:solidFill>
                  <a:latin typeface="Trebuchet MS" pitchFamily="34" charset="0"/>
                </a:rPr>
                <a:t>Button</a:t>
              </a:r>
            </a:p>
          </p:txBody>
        </p:sp>
        <p:sp>
          <p:nvSpPr>
            <p:cNvPr id="23" name="AutoShape 12"/>
            <p:cNvSpPr>
              <a:spLocks noChangeArrowheads="1"/>
            </p:cNvSpPr>
            <p:nvPr/>
          </p:nvSpPr>
          <p:spPr bwMode="auto">
            <a:xfrm>
              <a:off x="5791200" y="1422400"/>
              <a:ext cx="1495552" cy="330200"/>
            </a:xfrm>
            <a:prstGeom prst="wedgeRectCallout">
              <a:avLst>
                <a:gd name="adj1" fmla="val -41847"/>
                <a:gd name="adj2" fmla="val 127083"/>
              </a:avLst>
            </a:prstGeom>
            <a:solidFill>
              <a:srgbClr val="FFFF99"/>
            </a:solidFill>
            <a:ln w="57150">
              <a:solidFill>
                <a:srgbClr val="FF3300"/>
              </a:solidFill>
              <a:miter lim="800000"/>
              <a:headEnd type="none" w="sm" len="sm"/>
              <a:tailEnd type="none" w="sm" len="sm"/>
            </a:ln>
            <a:effectLst/>
          </p:spPr>
          <p:txBody>
            <a:bodyPr/>
            <a:lstStyle/>
            <a:p>
              <a:pPr algn="ctr"/>
              <a:r>
                <a:rPr lang="en-US" dirty="0">
                  <a:solidFill>
                    <a:schemeClr val="bg2"/>
                  </a:solidFill>
                  <a:latin typeface="Trebuchet MS" pitchFamily="34" charset="0"/>
                </a:rPr>
                <a:t>Checkbox</a:t>
              </a:r>
            </a:p>
          </p:txBody>
        </p:sp>
        <p:sp>
          <p:nvSpPr>
            <p:cNvPr id="24" name="AutoShape 13"/>
            <p:cNvSpPr>
              <a:spLocks noChangeArrowheads="1"/>
            </p:cNvSpPr>
            <p:nvPr/>
          </p:nvSpPr>
          <p:spPr bwMode="auto">
            <a:xfrm>
              <a:off x="875792" y="2514600"/>
              <a:ext cx="1105408" cy="330200"/>
            </a:xfrm>
            <a:prstGeom prst="wedgeRectCallout">
              <a:avLst>
                <a:gd name="adj1" fmla="val 71815"/>
                <a:gd name="adj2" fmla="val 19940"/>
              </a:avLst>
            </a:prstGeom>
            <a:solidFill>
              <a:srgbClr val="FFFF99"/>
            </a:solidFill>
            <a:ln w="57150">
              <a:solidFill>
                <a:srgbClr val="FF3300"/>
              </a:solidFill>
              <a:miter lim="800000"/>
              <a:headEnd type="none" w="sm" len="sm"/>
              <a:tailEnd type="none" w="sm" len="sm"/>
            </a:ln>
            <a:effectLst/>
          </p:spPr>
          <p:txBody>
            <a:bodyPr/>
            <a:lstStyle/>
            <a:p>
              <a:pPr algn="ctr"/>
              <a:r>
                <a:rPr lang="en-US">
                  <a:solidFill>
                    <a:schemeClr val="bg2"/>
                  </a:solidFill>
                  <a:latin typeface="Trebuchet MS" pitchFamily="34" charset="0"/>
                </a:rPr>
                <a:t>Choice</a:t>
              </a:r>
            </a:p>
          </p:txBody>
        </p:sp>
        <p:sp>
          <p:nvSpPr>
            <p:cNvPr id="25" name="AutoShape 14"/>
            <p:cNvSpPr>
              <a:spLocks noChangeArrowheads="1"/>
            </p:cNvSpPr>
            <p:nvPr/>
          </p:nvSpPr>
          <p:spPr bwMode="auto">
            <a:xfrm>
              <a:off x="2286000" y="3276600"/>
              <a:ext cx="1105408" cy="330200"/>
            </a:xfrm>
            <a:prstGeom prst="wedgeRectCallout">
              <a:avLst>
                <a:gd name="adj1" fmla="val 100245"/>
                <a:gd name="adj2" fmla="val -84819"/>
              </a:avLst>
            </a:prstGeom>
            <a:solidFill>
              <a:srgbClr val="FFFF99"/>
            </a:solidFill>
            <a:ln w="57150">
              <a:solidFill>
                <a:srgbClr val="FF3300"/>
              </a:solidFill>
              <a:miter lim="800000"/>
              <a:headEnd type="none" w="sm" len="sm"/>
              <a:tailEnd type="none" w="sm" len="sm"/>
            </a:ln>
            <a:effectLst/>
          </p:spPr>
          <p:txBody>
            <a:bodyPr/>
            <a:lstStyle/>
            <a:p>
              <a:pPr algn="ctr"/>
              <a:r>
                <a:rPr lang="en-US">
                  <a:solidFill>
                    <a:schemeClr val="bg2"/>
                  </a:solidFill>
                  <a:latin typeface="Trebuchet MS" pitchFamily="34" charset="0"/>
                </a:rPr>
                <a:t>List</a:t>
              </a:r>
            </a:p>
          </p:txBody>
        </p:sp>
        <p:sp>
          <p:nvSpPr>
            <p:cNvPr id="26" name="AutoShape 15"/>
            <p:cNvSpPr>
              <a:spLocks noChangeArrowheads="1"/>
            </p:cNvSpPr>
            <p:nvPr/>
          </p:nvSpPr>
          <p:spPr bwMode="auto">
            <a:xfrm>
              <a:off x="6934200" y="2438400"/>
              <a:ext cx="1365504" cy="330200"/>
            </a:xfrm>
            <a:prstGeom prst="wedgeRectCallout">
              <a:avLst>
                <a:gd name="adj1" fmla="val -73611"/>
                <a:gd name="adj2" fmla="val 46130"/>
              </a:avLst>
            </a:prstGeom>
            <a:solidFill>
              <a:srgbClr val="FFFF99"/>
            </a:solidFill>
            <a:ln w="57150">
              <a:solidFill>
                <a:srgbClr val="FF3300"/>
              </a:solidFill>
              <a:miter lim="800000"/>
              <a:headEnd type="none" w="sm" len="sm"/>
              <a:tailEnd type="none" w="sm" len="sm"/>
            </a:ln>
            <a:effectLst/>
          </p:spPr>
          <p:txBody>
            <a:bodyPr/>
            <a:lstStyle/>
            <a:p>
              <a:pPr algn="ctr"/>
              <a:r>
                <a:rPr lang="en-US">
                  <a:solidFill>
                    <a:schemeClr val="bg2"/>
                  </a:solidFill>
                  <a:latin typeface="Trebuchet MS" pitchFamily="34" charset="0"/>
                </a:rPr>
                <a:t>Scrollbar</a:t>
              </a:r>
            </a:p>
          </p:txBody>
        </p:sp>
        <p:sp>
          <p:nvSpPr>
            <p:cNvPr id="27" name="AutoShape 17"/>
            <p:cNvSpPr>
              <a:spLocks noChangeArrowheads="1"/>
            </p:cNvSpPr>
            <p:nvPr/>
          </p:nvSpPr>
          <p:spPr bwMode="auto">
            <a:xfrm>
              <a:off x="7620000" y="3276600"/>
              <a:ext cx="1365504" cy="330200"/>
            </a:xfrm>
            <a:prstGeom prst="wedgeRectCallout">
              <a:avLst>
                <a:gd name="adj1" fmla="val -104565"/>
                <a:gd name="adj2" fmla="val 112796"/>
              </a:avLst>
            </a:prstGeom>
            <a:solidFill>
              <a:srgbClr val="FFFF99"/>
            </a:solidFill>
            <a:ln w="57150">
              <a:solidFill>
                <a:srgbClr val="FF3300"/>
              </a:solidFill>
              <a:miter lim="800000"/>
              <a:headEnd type="none" w="sm" len="sm"/>
              <a:tailEnd type="none" w="sm" len="sm"/>
            </a:ln>
            <a:effectLst/>
          </p:spPr>
          <p:txBody>
            <a:bodyPr/>
            <a:lstStyle/>
            <a:p>
              <a:pPr algn="ctr"/>
              <a:r>
                <a:rPr lang="en-US">
                  <a:solidFill>
                    <a:schemeClr val="bg2"/>
                  </a:solidFill>
                  <a:latin typeface="Trebuchet MS" pitchFamily="34" charset="0"/>
                </a:rPr>
                <a:t>TextArea</a:t>
              </a:r>
            </a:p>
          </p:txBody>
        </p:sp>
        <p:grpSp>
          <p:nvGrpSpPr>
            <p:cNvPr id="28" name="Group 22"/>
            <p:cNvGrpSpPr>
              <a:grpSpLocks/>
            </p:cNvGrpSpPr>
            <p:nvPr/>
          </p:nvGrpSpPr>
          <p:grpSpPr bwMode="auto">
            <a:xfrm>
              <a:off x="3200400" y="4419600"/>
              <a:ext cx="4876800" cy="990600"/>
              <a:chOff x="2016" y="3312"/>
              <a:chExt cx="3600" cy="1008"/>
            </a:xfrm>
          </p:grpSpPr>
          <p:sp>
            <p:nvSpPr>
              <p:cNvPr id="30" name="AutoShape 19"/>
              <p:cNvSpPr>
                <a:spLocks noChangeArrowheads="1"/>
              </p:cNvSpPr>
              <p:nvPr/>
            </p:nvSpPr>
            <p:spPr bwMode="auto">
              <a:xfrm>
                <a:off x="3984" y="3984"/>
                <a:ext cx="1632" cy="336"/>
              </a:xfrm>
              <a:prstGeom prst="wedgeRectCallout">
                <a:avLst>
                  <a:gd name="adj1" fmla="val -35171"/>
                  <a:gd name="adj2" fmla="val -134819"/>
                </a:avLst>
              </a:prstGeom>
              <a:solidFill>
                <a:srgbClr val="FFFF99"/>
              </a:solidFill>
              <a:ln w="57150">
                <a:solidFill>
                  <a:srgbClr val="FF3300"/>
                </a:solidFill>
                <a:miter lim="800000"/>
                <a:headEnd type="none" w="sm" len="sm"/>
                <a:tailEnd type="none" w="sm" len="sm"/>
              </a:ln>
              <a:effectLst/>
            </p:spPr>
            <p:txBody>
              <a:bodyPr/>
              <a:lstStyle/>
              <a:p>
                <a:pPr algn="ctr"/>
                <a:r>
                  <a:rPr lang="en-US">
                    <a:solidFill>
                      <a:schemeClr val="bg2"/>
                    </a:solidFill>
                    <a:latin typeface="Trebuchet MS" pitchFamily="34" charset="0"/>
                  </a:rPr>
                  <a:t>CheckboxGroup</a:t>
                </a:r>
              </a:p>
            </p:txBody>
          </p:sp>
          <p:sp>
            <p:nvSpPr>
              <p:cNvPr id="31" name="AutoShape 20"/>
              <p:cNvSpPr>
                <a:spLocks noChangeArrowheads="1"/>
              </p:cNvSpPr>
              <p:nvPr/>
            </p:nvSpPr>
            <p:spPr bwMode="auto">
              <a:xfrm>
                <a:off x="2016" y="3312"/>
                <a:ext cx="2928" cy="384"/>
              </a:xfrm>
              <a:prstGeom prst="roundRect">
                <a:avLst>
                  <a:gd name="adj" fmla="val 16667"/>
                </a:avLst>
              </a:prstGeom>
              <a:noFill/>
              <a:ln w="57150">
                <a:solidFill>
                  <a:srgbClr val="FF3300"/>
                </a:solidFill>
                <a:round/>
                <a:headEnd type="none" w="sm" len="sm"/>
                <a:tailEnd type="none" w="sm" len="sm"/>
              </a:ln>
              <a:effectLst/>
            </p:spPr>
            <p:txBody>
              <a:bodyPr wrap="none" anchor="ctr"/>
              <a:lstStyle/>
              <a:p>
                <a:endParaRPr lang="en-US"/>
              </a:p>
            </p:txBody>
          </p:sp>
        </p:grpSp>
        <p:sp>
          <p:nvSpPr>
            <p:cNvPr id="29" name="AutoShape 18"/>
            <p:cNvSpPr>
              <a:spLocks noChangeArrowheads="1"/>
            </p:cNvSpPr>
            <p:nvPr/>
          </p:nvSpPr>
          <p:spPr bwMode="auto">
            <a:xfrm>
              <a:off x="3581400" y="4953000"/>
              <a:ext cx="1365504" cy="330200"/>
            </a:xfrm>
            <a:prstGeom prst="wedgeRectCallout">
              <a:avLst>
                <a:gd name="adj1" fmla="val -32343"/>
                <a:gd name="adj2" fmla="val -156250"/>
              </a:avLst>
            </a:prstGeom>
            <a:solidFill>
              <a:srgbClr val="FFFF99"/>
            </a:solidFill>
            <a:ln w="57150">
              <a:solidFill>
                <a:srgbClr val="FF3300"/>
              </a:solidFill>
              <a:miter lim="800000"/>
              <a:headEnd type="none" w="sm" len="sm"/>
              <a:tailEnd type="none" w="sm" len="sm"/>
            </a:ln>
            <a:effectLst/>
          </p:spPr>
          <p:txBody>
            <a:bodyPr/>
            <a:lstStyle/>
            <a:p>
              <a:pPr algn="ctr"/>
              <a:r>
                <a:rPr lang="en-US" dirty="0">
                  <a:solidFill>
                    <a:schemeClr val="bg2"/>
                  </a:solidFill>
                  <a:latin typeface="Trebuchet MS" pitchFamily="34" charset="0"/>
                </a:rPr>
                <a:t>Checkbox</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4"/>
          <p:cNvSpPr txBox="1">
            <a:spLocks noGrp="1"/>
          </p:cNvSpPr>
          <p:nvPr>
            <p:ph type="subTitle" idx="1"/>
          </p:nvPr>
        </p:nvSpPr>
        <p:spPr>
          <a:xfrm>
            <a:off x="533400" y="742950"/>
            <a:ext cx="7696200" cy="4343400"/>
          </a:xfrm>
          <a:prstGeom prst="rect">
            <a:avLst/>
          </a:prstGeom>
        </p:spPr>
        <p:txBody>
          <a:bodyPr spcFirstLastPara="1" wrap="square" lIns="91425" tIns="91425" rIns="91425" bIns="91425" anchor="t" anchorCtr="0">
            <a:noAutofit/>
          </a:bodyPr>
          <a:lstStyle/>
          <a:p>
            <a:r>
              <a:rPr lang="en-US" dirty="0" err="1" smtClean="0"/>
              <a:t>FlowLayout</a:t>
            </a:r>
            <a:r>
              <a:rPr lang="en-US" dirty="0" smtClean="0"/>
              <a:t> is used to arrange components in a sequence one after the other. </a:t>
            </a:r>
          </a:p>
          <a:p>
            <a:r>
              <a:rPr lang="en-US" dirty="0" smtClean="0"/>
              <a:t>The default layout of applet and panel is </a:t>
            </a:r>
            <a:r>
              <a:rPr lang="en-US" dirty="0" err="1" smtClean="0"/>
              <a:t>FlowLayout</a:t>
            </a:r>
            <a:r>
              <a:rPr lang="en-US" dirty="0" smtClean="0"/>
              <a:t>.</a:t>
            </a:r>
          </a:p>
          <a:p>
            <a:r>
              <a:rPr lang="en-US" dirty="0" smtClean="0"/>
              <a:t>Flow layout puts components (such as text fields, buttons, labels etc) in a row, if horizontal space is not enough to hold all components then Flow layout adds them in a next row and so on.</a:t>
            </a:r>
          </a:p>
          <a:p>
            <a:r>
              <a:rPr lang="en-US" b="1" dirty="0" smtClean="0"/>
              <a:t>Constructors :</a:t>
            </a:r>
          </a:p>
          <a:p>
            <a:pPr lvl="1" algn="l"/>
            <a:r>
              <a:rPr lang="en-US" b="1" dirty="0" err="1" smtClean="0"/>
              <a:t>FlowLayout</a:t>
            </a:r>
            <a:r>
              <a:rPr lang="en-US" b="1" dirty="0" smtClean="0"/>
              <a:t>():</a:t>
            </a:r>
            <a:r>
              <a:rPr lang="en-US" dirty="0" smtClean="0"/>
              <a:t> creates a flow layout with centered alignment and a default 5 unit horizontal and vertical gap.</a:t>
            </a:r>
          </a:p>
          <a:p>
            <a:pPr lvl="1" algn="l"/>
            <a:r>
              <a:rPr lang="en-US" b="1" dirty="0" err="1" smtClean="0"/>
              <a:t>FlowLayout</a:t>
            </a:r>
            <a:r>
              <a:rPr lang="en-US" b="1" dirty="0" smtClean="0"/>
              <a:t>(</a:t>
            </a:r>
            <a:r>
              <a:rPr lang="en-US" b="1" dirty="0" err="1" smtClean="0"/>
              <a:t>int</a:t>
            </a:r>
            <a:r>
              <a:rPr lang="en-US" b="1" dirty="0" smtClean="0"/>
              <a:t> align):</a:t>
            </a:r>
            <a:r>
              <a:rPr lang="en-US" dirty="0" smtClean="0"/>
              <a:t> creates a flow layout with the given alignment and a default 5 unit horizontal and vertical gap.</a:t>
            </a:r>
          </a:p>
          <a:p>
            <a:pPr lvl="1" algn="l"/>
            <a:r>
              <a:rPr lang="en-US" b="1" dirty="0" err="1" smtClean="0"/>
              <a:t>FlowLayout</a:t>
            </a:r>
            <a:r>
              <a:rPr lang="en-US" b="1" dirty="0" smtClean="0"/>
              <a:t>(</a:t>
            </a:r>
            <a:r>
              <a:rPr lang="en-US" b="1" dirty="0" err="1" smtClean="0"/>
              <a:t>int</a:t>
            </a:r>
            <a:r>
              <a:rPr lang="en-US" b="1" dirty="0" smtClean="0"/>
              <a:t> align, </a:t>
            </a:r>
            <a:r>
              <a:rPr lang="en-US" b="1" dirty="0" err="1" smtClean="0"/>
              <a:t>int</a:t>
            </a:r>
            <a:r>
              <a:rPr lang="en-US" b="1" dirty="0" smtClean="0"/>
              <a:t> </a:t>
            </a:r>
            <a:r>
              <a:rPr lang="en-US" b="1" dirty="0" err="1" smtClean="0"/>
              <a:t>hgap</a:t>
            </a:r>
            <a:r>
              <a:rPr lang="en-US" b="1" dirty="0" smtClean="0"/>
              <a:t>, </a:t>
            </a:r>
            <a:r>
              <a:rPr lang="en-US" b="1" dirty="0" err="1" smtClean="0"/>
              <a:t>int</a:t>
            </a:r>
            <a:r>
              <a:rPr lang="en-US" b="1" dirty="0" smtClean="0"/>
              <a:t> </a:t>
            </a:r>
            <a:r>
              <a:rPr lang="en-US" b="1" dirty="0" err="1" smtClean="0"/>
              <a:t>vgap</a:t>
            </a:r>
            <a:r>
              <a:rPr lang="en-US" b="1" dirty="0" smtClean="0"/>
              <a:t>):</a:t>
            </a:r>
            <a:r>
              <a:rPr lang="en-US" dirty="0" smtClean="0"/>
              <a:t> creates a flow layout with the given alignment and the given horizontal and vertical gap.</a:t>
            </a:r>
          </a:p>
          <a:p>
            <a:pPr marL="457200" lvl="1" algn="l">
              <a:spcBef>
                <a:spcPts val="0"/>
              </a:spcBef>
              <a:buClr>
                <a:schemeClr val="dk2"/>
              </a:buClr>
              <a:buFont typeface="Darker Grotesque Medium"/>
              <a:buChar char="●"/>
            </a:pPr>
            <a:r>
              <a:rPr lang="en-US" sz="1500" b="1" dirty="0" smtClean="0"/>
              <a:t>Constants or Fields : </a:t>
            </a:r>
          </a:p>
          <a:p>
            <a:pPr lvl="1" algn="l">
              <a:spcBef>
                <a:spcPts val="0"/>
              </a:spcBef>
            </a:pPr>
            <a:r>
              <a:rPr lang="en-US" b="1" dirty="0" smtClean="0"/>
              <a:t>public static final </a:t>
            </a:r>
            <a:r>
              <a:rPr lang="en-US" b="1" dirty="0" err="1" smtClean="0"/>
              <a:t>int</a:t>
            </a:r>
            <a:r>
              <a:rPr lang="en-US" b="1" dirty="0" smtClean="0"/>
              <a:t> LEFT</a:t>
            </a:r>
            <a:endParaRPr lang="en-US" dirty="0" smtClean="0"/>
          </a:p>
          <a:p>
            <a:pPr lvl="1" algn="l">
              <a:spcBef>
                <a:spcPts val="0"/>
              </a:spcBef>
            </a:pPr>
            <a:r>
              <a:rPr lang="en-US" b="1" dirty="0" smtClean="0"/>
              <a:t>public static final </a:t>
            </a:r>
            <a:r>
              <a:rPr lang="en-US" b="1" dirty="0" err="1" smtClean="0"/>
              <a:t>int</a:t>
            </a:r>
            <a:r>
              <a:rPr lang="en-US" b="1" dirty="0" smtClean="0"/>
              <a:t> RIGHT</a:t>
            </a:r>
            <a:endParaRPr lang="en-US" dirty="0" smtClean="0"/>
          </a:p>
          <a:p>
            <a:pPr lvl="1" algn="l">
              <a:spcBef>
                <a:spcPts val="0"/>
              </a:spcBef>
            </a:pPr>
            <a:r>
              <a:rPr lang="en-US" b="1" dirty="0" smtClean="0"/>
              <a:t>public static final </a:t>
            </a:r>
            <a:r>
              <a:rPr lang="en-US" b="1" dirty="0" err="1" smtClean="0"/>
              <a:t>int</a:t>
            </a:r>
            <a:r>
              <a:rPr lang="en-US" b="1" dirty="0" smtClean="0"/>
              <a:t> CENTER</a:t>
            </a:r>
            <a:endParaRPr lang="en-US" dirty="0" smtClean="0"/>
          </a:p>
          <a:p>
            <a:pPr lvl="1" algn="l">
              <a:spcBef>
                <a:spcPts val="0"/>
              </a:spcBef>
            </a:pPr>
            <a:r>
              <a:rPr lang="en-US" b="1" dirty="0" smtClean="0"/>
              <a:t>public static final </a:t>
            </a:r>
            <a:r>
              <a:rPr lang="en-US" b="1" dirty="0" err="1" smtClean="0"/>
              <a:t>int</a:t>
            </a:r>
            <a:r>
              <a:rPr lang="en-US" b="1" dirty="0" smtClean="0"/>
              <a:t> LEADING</a:t>
            </a:r>
            <a:endParaRPr lang="en-US" dirty="0" smtClean="0"/>
          </a:p>
          <a:p>
            <a:pPr lvl="1" algn="l">
              <a:spcBef>
                <a:spcPts val="0"/>
              </a:spcBef>
            </a:pPr>
            <a:r>
              <a:rPr lang="en-US" b="1" dirty="0" smtClean="0"/>
              <a:t>public static final </a:t>
            </a:r>
            <a:r>
              <a:rPr lang="en-US" b="1" dirty="0" err="1" smtClean="0"/>
              <a:t>int</a:t>
            </a:r>
            <a:r>
              <a:rPr lang="en-US" b="1" dirty="0" smtClean="0"/>
              <a:t> TRAILING</a:t>
            </a:r>
            <a:endParaRPr lang="en-US" dirty="0" smtClean="0"/>
          </a:p>
          <a:p>
            <a:endParaRPr lang="en-US" dirty="0"/>
          </a:p>
        </p:txBody>
      </p:sp>
      <p:sp>
        <p:nvSpPr>
          <p:cNvPr id="357" name="Google Shape;357;p44"/>
          <p:cNvSpPr txBox="1">
            <a:spLocks noGrp="1"/>
          </p:cNvSpPr>
          <p:nvPr>
            <p:ph type="title"/>
          </p:nvPr>
        </p:nvSpPr>
        <p:spPr>
          <a:xfrm>
            <a:off x="533400" y="0"/>
            <a:ext cx="407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FlowLayout</a:t>
            </a:r>
            <a:endParaRPr/>
          </a:p>
        </p:txBody>
      </p:sp>
      <p:cxnSp>
        <p:nvCxnSpPr>
          <p:cNvPr id="359" name="Google Shape;359;p44"/>
          <p:cNvCxnSpPr/>
          <p:nvPr/>
        </p:nvCxnSpPr>
        <p:spPr>
          <a:xfrm>
            <a:off x="685800" y="666750"/>
            <a:ext cx="7607700" cy="0"/>
          </a:xfrm>
          <a:prstGeom prst="straightConnector1">
            <a:avLst/>
          </a:prstGeom>
          <a:noFill/>
          <a:ln w="9525" cap="flat" cmpd="sng">
            <a:solidFill>
              <a:schemeClr val="dk2"/>
            </a:solidFill>
            <a:prstDash val="solid"/>
            <a:round/>
            <a:headEnd type="none" w="med" len="med"/>
            <a:tailEnd type="none" w="med" len="med"/>
          </a:ln>
        </p:spPr>
      </p:cxnSp>
      <p:sp>
        <p:nvSpPr>
          <p:cNvPr id="360" name="Google Shape;360;p44"/>
          <p:cNvSpPr/>
          <p:nvPr/>
        </p:nvSpPr>
        <p:spPr>
          <a:xfrm>
            <a:off x="8229600" y="5143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FlowLayout</a:t>
            </a:r>
            <a:endParaRPr lang="en-US" dirty="0"/>
          </a:p>
        </p:txBody>
      </p:sp>
      <p:pic>
        <p:nvPicPr>
          <p:cNvPr id="28674" name="Picture 2" descr="FlowLayout LeftToRight default"/>
          <p:cNvPicPr>
            <a:picLocks noChangeAspect="1" noChangeArrowheads="1"/>
          </p:cNvPicPr>
          <p:nvPr/>
        </p:nvPicPr>
        <p:blipFill>
          <a:blip r:embed="rId2"/>
          <a:srcRect/>
          <a:stretch>
            <a:fillRect/>
          </a:stretch>
        </p:blipFill>
        <p:spPr bwMode="auto">
          <a:xfrm>
            <a:off x="838200" y="1428749"/>
            <a:ext cx="6781800" cy="2543175"/>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381000" y="0"/>
            <a:ext cx="2971800" cy="572700"/>
          </a:xfrm>
          <a:prstGeom prst="rect">
            <a:avLst/>
          </a:prstGeom>
        </p:spPr>
        <p:txBody>
          <a:bodyPr spcFirstLastPara="1" wrap="square" lIns="91425" tIns="91425" rIns="91425" bIns="91425" anchor="t" anchorCtr="0">
            <a:noAutofit/>
          </a:bodyPr>
          <a:lstStyle/>
          <a:p>
            <a:pPr lvl="0"/>
            <a:r>
              <a:rPr lang="en-US" dirty="0" err="1" smtClean="0"/>
              <a:t>BorderLayout</a:t>
            </a:r>
            <a:endParaRPr/>
          </a:p>
        </p:txBody>
      </p:sp>
      <p:sp>
        <p:nvSpPr>
          <p:cNvPr id="263" name="Google Shape;263;p37"/>
          <p:cNvSpPr txBox="1">
            <a:spLocks noGrp="1"/>
          </p:cNvSpPr>
          <p:nvPr>
            <p:ph type="subTitle" idx="1"/>
          </p:nvPr>
        </p:nvSpPr>
        <p:spPr>
          <a:xfrm>
            <a:off x="304800" y="666750"/>
            <a:ext cx="8229600" cy="4343400"/>
          </a:xfrm>
          <a:prstGeom prst="rect">
            <a:avLst/>
          </a:prstGeom>
        </p:spPr>
        <p:txBody>
          <a:bodyPr spcFirstLastPara="1" wrap="square" lIns="91425" tIns="91425" rIns="91425" bIns="91425" anchor="t" anchorCtr="0">
            <a:noAutofit/>
          </a:bodyPr>
          <a:lstStyle/>
          <a:p>
            <a:pPr>
              <a:spcBef>
                <a:spcPts val="0"/>
              </a:spcBef>
            </a:pPr>
            <a:r>
              <a:rPr lang="en-US" sz="2400" dirty="0" smtClean="0"/>
              <a:t>The </a:t>
            </a:r>
            <a:r>
              <a:rPr lang="en-US" sz="2400" dirty="0" err="1" smtClean="0"/>
              <a:t>BorderLayout</a:t>
            </a:r>
            <a:r>
              <a:rPr lang="en-US" sz="2400" dirty="0" smtClean="0"/>
              <a:t> is used to arrange the components in five regions: north, south, east, west, and center. Each region (area) may contain one component only. </a:t>
            </a:r>
          </a:p>
          <a:p>
            <a:pPr>
              <a:spcBef>
                <a:spcPts val="0"/>
              </a:spcBef>
            </a:pPr>
            <a:r>
              <a:rPr lang="en-US" sz="2400" dirty="0" smtClean="0"/>
              <a:t>It Divides the container into Five sections: north, south, east, west and  center. </a:t>
            </a:r>
          </a:p>
          <a:p>
            <a:pPr>
              <a:spcBef>
                <a:spcPts val="0"/>
              </a:spcBef>
            </a:pPr>
            <a:r>
              <a:rPr lang="en-US" sz="2400" dirty="0" smtClean="0"/>
              <a:t>A </a:t>
            </a:r>
            <a:r>
              <a:rPr lang="en-US" sz="2400" dirty="0" err="1" smtClean="0"/>
              <a:t>BorderLayout</a:t>
            </a:r>
            <a:r>
              <a:rPr lang="en-US" sz="2400" dirty="0" smtClean="0"/>
              <a:t> is created with either the</a:t>
            </a:r>
          </a:p>
          <a:p>
            <a:pPr lvl="1" algn="l"/>
            <a:r>
              <a:rPr lang="en-US" sz="2000" dirty="0" err="1" smtClean="0"/>
              <a:t>BorderLayout</a:t>
            </a:r>
            <a:r>
              <a:rPr lang="en-US" sz="2000" dirty="0" smtClean="0"/>
              <a:t>( )  {without gap}</a:t>
            </a:r>
          </a:p>
          <a:p>
            <a:pPr lvl="1" algn="l"/>
            <a:r>
              <a:rPr lang="en-US" sz="2000" dirty="0" err="1" smtClean="0"/>
              <a:t>BorderLayout</a:t>
            </a:r>
            <a:r>
              <a:rPr lang="en-US" sz="2000" dirty="0" smtClean="0"/>
              <a:t>(</a:t>
            </a:r>
            <a:r>
              <a:rPr lang="en-US" sz="2000" dirty="0" err="1" smtClean="0"/>
              <a:t>int</a:t>
            </a:r>
            <a:r>
              <a:rPr lang="en-US" sz="2000" dirty="0" smtClean="0"/>
              <a:t> , </a:t>
            </a:r>
            <a:r>
              <a:rPr lang="en-US" sz="2000" dirty="0" err="1" smtClean="0"/>
              <a:t>int</a:t>
            </a:r>
            <a:r>
              <a:rPr lang="en-US" sz="2000" dirty="0" smtClean="0"/>
              <a:t>) {with horizontal and vertical gap}</a:t>
            </a:r>
          </a:p>
          <a:p>
            <a:pPr>
              <a:spcBef>
                <a:spcPts val="0"/>
              </a:spcBef>
            </a:pPr>
            <a:r>
              <a:rPr lang="en-US" sz="2400" dirty="0" smtClean="0"/>
              <a:t>After creating a border layout and set it up as a container’s layout manager, components are added using a call to the add( ) method.</a:t>
            </a:r>
          </a:p>
          <a:p>
            <a:pPr>
              <a:spcBef>
                <a:spcPts val="0"/>
              </a:spcBef>
            </a:pPr>
            <a:r>
              <a:rPr lang="en-US" sz="2400" dirty="0" smtClean="0"/>
              <a:t>Syntax:-    add(component, String)</a:t>
            </a:r>
            <a:endParaRPr lang="en-GB" dirty="0" smtClean="0"/>
          </a:p>
        </p:txBody>
      </p:sp>
      <p:cxnSp>
        <p:nvCxnSpPr>
          <p:cNvPr id="264" name="Google Shape;264;p37"/>
          <p:cNvCxnSpPr/>
          <p:nvPr/>
        </p:nvCxnSpPr>
        <p:spPr>
          <a:xfrm>
            <a:off x="457200" y="590550"/>
            <a:ext cx="7848600" cy="1588"/>
          </a:xfrm>
          <a:prstGeom prst="straightConnector1">
            <a:avLst/>
          </a:prstGeom>
          <a:noFill/>
          <a:ln w="9525" cap="flat" cmpd="sng">
            <a:solidFill>
              <a:schemeClr val="dk2"/>
            </a:solidFill>
            <a:prstDash val="solid"/>
            <a:round/>
            <a:headEnd type="none" w="med" len="med"/>
            <a:tailEnd type="none" w="med" len="med"/>
          </a:ln>
        </p:spPr>
      </p:cxnSp>
      <p:sp>
        <p:nvSpPr>
          <p:cNvPr id="265" name="Google Shape;265;p37"/>
          <p:cNvSpPr/>
          <p:nvPr/>
        </p:nvSpPr>
        <p:spPr>
          <a:xfrm>
            <a:off x="8153400" y="4381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33350"/>
            <a:ext cx="7710900" cy="572700"/>
          </a:xfrm>
        </p:spPr>
        <p:txBody>
          <a:bodyPr/>
          <a:lstStyle/>
          <a:p>
            <a:r>
              <a:rPr lang="en-US" dirty="0" err="1" smtClean="0"/>
              <a:t>BorderLayout</a:t>
            </a:r>
            <a:endParaRPr lang="en-US" dirty="0"/>
          </a:p>
        </p:txBody>
      </p:sp>
      <p:sp>
        <p:nvSpPr>
          <p:cNvPr id="3" name="Subtitle 2"/>
          <p:cNvSpPr>
            <a:spLocks noGrp="1"/>
          </p:cNvSpPr>
          <p:nvPr>
            <p:ph type="subTitle" idx="1"/>
          </p:nvPr>
        </p:nvSpPr>
        <p:spPr>
          <a:xfrm>
            <a:off x="457200" y="742950"/>
            <a:ext cx="5223600" cy="1702300"/>
          </a:xfrm>
        </p:spPr>
        <p:txBody>
          <a:bodyPr/>
          <a:lstStyle/>
          <a:p>
            <a:r>
              <a:rPr lang="en-US" dirty="0" smtClean="0"/>
              <a:t>The </a:t>
            </a:r>
            <a:r>
              <a:rPr lang="en-US" dirty="0" err="1" smtClean="0"/>
              <a:t>BorderLayout</a:t>
            </a:r>
            <a:r>
              <a:rPr lang="en-US" dirty="0" smtClean="0"/>
              <a:t> provides five constants for each region:</a:t>
            </a:r>
          </a:p>
          <a:p>
            <a:pPr lvl="1" algn="l"/>
            <a:r>
              <a:rPr lang="en-US" b="1" dirty="0" smtClean="0"/>
              <a:t>public static final </a:t>
            </a:r>
            <a:r>
              <a:rPr lang="en-US" b="1" dirty="0" err="1" smtClean="0"/>
              <a:t>int</a:t>
            </a:r>
            <a:r>
              <a:rPr lang="en-US" b="1" dirty="0" smtClean="0"/>
              <a:t> NORTH</a:t>
            </a:r>
            <a:endParaRPr lang="en-US" dirty="0" smtClean="0"/>
          </a:p>
          <a:p>
            <a:pPr lvl="1" algn="l"/>
            <a:r>
              <a:rPr lang="en-US" b="1" dirty="0" smtClean="0"/>
              <a:t>public static final </a:t>
            </a:r>
            <a:r>
              <a:rPr lang="en-US" b="1" dirty="0" err="1" smtClean="0"/>
              <a:t>int</a:t>
            </a:r>
            <a:r>
              <a:rPr lang="en-US" b="1" dirty="0" smtClean="0"/>
              <a:t> SOUTH</a:t>
            </a:r>
            <a:endParaRPr lang="en-US" dirty="0" smtClean="0"/>
          </a:p>
          <a:p>
            <a:pPr lvl="1" algn="l"/>
            <a:r>
              <a:rPr lang="en-US" b="1" dirty="0" smtClean="0"/>
              <a:t>public static final </a:t>
            </a:r>
            <a:r>
              <a:rPr lang="en-US" b="1" dirty="0" err="1" smtClean="0"/>
              <a:t>int</a:t>
            </a:r>
            <a:r>
              <a:rPr lang="en-US" b="1" dirty="0" smtClean="0"/>
              <a:t> EAST</a:t>
            </a:r>
            <a:endParaRPr lang="en-US" dirty="0" smtClean="0"/>
          </a:p>
          <a:p>
            <a:pPr lvl="1" algn="l"/>
            <a:r>
              <a:rPr lang="en-US" b="1" dirty="0" smtClean="0"/>
              <a:t>public static final </a:t>
            </a:r>
            <a:r>
              <a:rPr lang="en-US" b="1" dirty="0" err="1" smtClean="0"/>
              <a:t>int</a:t>
            </a:r>
            <a:r>
              <a:rPr lang="en-US" b="1" dirty="0" smtClean="0"/>
              <a:t> WEST</a:t>
            </a:r>
            <a:endParaRPr lang="en-US" dirty="0" smtClean="0"/>
          </a:p>
          <a:p>
            <a:pPr lvl="1" algn="l"/>
            <a:r>
              <a:rPr lang="en-US" b="1" dirty="0" smtClean="0"/>
              <a:t>public static final </a:t>
            </a:r>
            <a:r>
              <a:rPr lang="en-US" b="1" dirty="0" err="1" smtClean="0"/>
              <a:t>int</a:t>
            </a:r>
            <a:r>
              <a:rPr lang="en-US" b="1" dirty="0" smtClean="0"/>
              <a:t> CENTER</a:t>
            </a:r>
            <a:endParaRPr lang="en-US" dirty="0" smtClean="0"/>
          </a:p>
          <a:p>
            <a:endParaRPr lang="en-US" dirty="0"/>
          </a:p>
        </p:txBody>
      </p:sp>
      <p:pic>
        <p:nvPicPr>
          <p:cNvPr id="4" name="Picture 2"/>
          <p:cNvPicPr>
            <a:picLocks noChangeAspect="1" noChangeArrowheads="1"/>
          </p:cNvPicPr>
          <p:nvPr/>
        </p:nvPicPr>
        <p:blipFill>
          <a:blip r:embed="rId2" cstate="print"/>
          <a:srcRect/>
          <a:stretch>
            <a:fillRect/>
          </a:stretch>
        </p:blipFill>
        <p:spPr bwMode="auto">
          <a:xfrm>
            <a:off x="3657600" y="2343150"/>
            <a:ext cx="5402057" cy="272415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381000" y="0"/>
            <a:ext cx="2971800" cy="572700"/>
          </a:xfrm>
          <a:prstGeom prst="rect">
            <a:avLst/>
          </a:prstGeom>
        </p:spPr>
        <p:txBody>
          <a:bodyPr spcFirstLastPara="1" wrap="square" lIns="91425" tIns="91425" rIns="91425" bIns="91425" anchor="t" anchorCtr="0">
            <a:noAutofit/>
          </a:bodyPr>
          <a:lstStyle/>
          <a:p>
            <a:pPr lvl="0"/>
            <a:r>
              <a:rPr lang="en-US" dirty="0" err="1" smtClean="0"/>
              <a:t>GridLayout</a:t>
            </a:r>
            <a:endParaRPr/>
          </a:p>
        </p:txBody>
      </p:sp>
      <p:sp>
        <p:nvSpPr>
          <p:cNvPr id="263" name="Google Shape;263;p37"/>
          <p:cNvSpPr txBox="1">
            <a:spLocks noGrp="1"/>
          </p:cNvSpPr>
          <p:nvPr>
            <p:ph type="subTitle" idx="1"/>
          </p:nvPr>
        </p:nvSpPr>
        <p:spPr>
          <a:xfrm>
            <a:off x="304800" y="666750"/>
            <a:ext cx="8229600" cy="4343400"/>
          </a:xfrm>
          <a:prstGeom prst="rect">
            <a:avLst/>
          </a:prstGeom>
        </p:spPr>
        <p:txBody>
          <a:bodyPr spcFirstLastPara="1" wrap="square" lIns="91425" tIns="91425" rIns="91425" bIns="91425" anchor="t" anchorCtr="0">
            <a:noAutofit/>
          </a:bodyPr>
          <a:lstStyle/>
          <a:p>
            <a:pPr>
              <a:spcBef>
                <a:spcPts val="0"/>
              </a:spcBef>
            </a:pPr>
            <a:r>
              <a:rPr lang="en-US" sz="2400" dirty="0" smtClean="0"/>
              <a:t>The </a:t>
            </a:r>
            <a:r>
              <a:rPr lang="en-US" sz="2400" dirty="0" err="1" smtClean="0"/>
              <a:t>GridLayout</a:t>
            </a:r>
            <a:r>
              <a:rPr lang="en-US" sz="2400" dirty="0" smtClean="0"/>
              <a:t> Class in the  java.awt Package. </a:t>
            </a:r>
          </a:p>
          <a:p>
            <a:pPr>
              <a:spcBef>
                <a:spcPts val="0"/>
              </a:spcBef>
            </a:pPr>
            <a:r>
              <a:rPr lang="en-US" sz="2400" dirty="0" smtClean="0"/>
              <a:t>This layout manager can be used to stack component from top to bottom or left to right. </a:t>
            </a:r>
          </a:p>
          <a:p>
            <a:pPr>
              <a:spcBef>
                <a:spcPts val="0"/>
              </a:spcBef>
            </a:pPr>
            <a:r>
              <a:rPr lang="en-US" sz="2400" dirty="0" smtClean="0"/>
              <a:t>The </a:t>
            </a:r>
            <a:r>
              <a:rPr lang="en-US" sz="2400" dirty="0" err="1" smtClean="0"/>
              <a:t>GridLayout</a:t>
            </a:r>
            <a:r>
              <a:rPr lang="en-US" sz="2400" dirty="0" smtClean="0"/>
              <a:t> manager must be created with two arguments to its constructor:</a:t>
            </a:r>
          </a:p>
          <a:p>
            <a:pPr lvl="1"/>
            <a:r>
              <a:rPr lang="en-US" sz="2000" dirty="0" smtClean="0"/>
              <a:t>The number of rows in grid and</a:t>
            </a:r>
          </a:p>
          <a:p>
            <a:pPr lvl="1"/>
            <a:r>
              <a:rPr lang="en-US" sz="2000" dirty="0" smtClean="0"/>
              <a:t>The number of columns </a:t>
            </a:r>
          </a:p>
          <a:p>
            <a:pPr>
              <a:spcBef>
                <a:spcPts val="0"/>
              </a:spcBef>
            </a:pPr>
            <a:r>
              <a:rPr lang="en-US" sz="2000" dirty="0" smtClean="0"/>
              <a:t>Ex. </a:t>
            </a:r>
            <a:r>
              <a:rPr lang="en-US" sz="2000" dirty="0" err="1" smtClean="0"/>
              <a:t>GridLayout</a:t>
            </a:r>
            <a:r>
              <a:rPr lang="en-US" sz="2000" dirty="0" smtClean="0"/>
              <a:t> gr1=new </a:t>
            </a:r>
            <a:r>
              <a:rPr lang="en-US" sz="2000" dirty="0" err="1" smtClean="0"/>
              <a:t>GridLayout</a:t>
            </a:r>
            <a:r>
              <a:rPr lang="en-US" sz="2000" dirty="0" smtClean="0"/>
              <a:t> (10, 3);</a:t>
            </a:r>
          </a:p>
          <a:p>
            <a:pPr>
              <a:spcBef>
                <a:spcPts val="0"/>
              </a:spcBef>
            </a:pPr>
            <a:r>
              <a:rPr lang="en-US" sz="2000" dirty="0" smtClean="0"/>
              <a:t>Ex. </a:t>
            </a:r>
            <a:r>
              <a:rPr lang="en-US" sz="2000" dirty="0" err="1" smtClean="0"/>
              <a:t>GridLayout</a:t>
            </a:r>
            <a:r>
              <a:rPr lang="en-US" sz="2000" dirty="0" smtClean="0"/>
              <a:t> gr2=new </a:t>
            </a:r>
            <a:r>
              <a:rPr lang="en-US" sz="2000" dirty="0" err="1" smtClean="0"/>
              <a:t>GridLayout</a:t>
            </a:r>
            <a:r>
              <a:rPr lang="en-US" sz="2000" dirty="0" smtClean="0"/>
              <a:t> (10, 3, 5, 8);</a:t>
            </a:r>
          </a:p>
          <a:p>
            <a:pPr>
              <a:spcBef>
                <a:spcPts val="0"/>
              </a:spcBef>
            </a:pPr>
            <a:endParaRPr lang="en-US" sz="1600" b="1" dirty="0" smtClean="0">
              <a:solidFill>
                <a:schemeClr val="accent2">
                  <a:lumMod val="75000"/>
                </a:schemeClr>
              </a:solidFill>
            </a:endParaRPr>
          </a:p>
          <a:p>
            <a:pPr>
              <a:spcBef>
                <a:spcPts val="0"/>
              </a:spcBef>
            </a:pPr>
            <a:endParaRPr lang="en-US" sz="1600" b="1" dirty="0" smtClean="0">
              <a:solidFill>
                <a:schemeClr val="accent2">
                  <a:lumMod val="75000"/>
                </a:schemeClr>
              </a:solidFill>
            </a:endParaRPr>
          </a:p>
          <a:p>
            <a:pPr>
              <a:spcBef>
                <a:spcPts val="0"/>
              </a:spcBef>
            </a:pPr>
            <a:endParaRPr lang="en-US" sz="1600" b="1" dirty="0" smtClean="0">
              <a:solidFill>
                <a:schemeClr val="accent2">
                  <a:lumMod val="75000"/>
                </a:schemeClr>
              </a:solidFill>
            </a:endParaRPr>
          </a:p>
          <a:p>
            <a:pPr>
              <a:spcBef>
                <a:spcPts val="0"/>
              </a:spcBef>
            </a:pPr>
            <a:r>
              <a:rPr lang="en-US" sz="1600" b="1" dirty="0" smtClean="0">
                <a:solidFill>
                  <a:schemeClr val="accent2">
                    <a:lumMod val="75000"/>
                  </a:schemeClr>
                </a:solidFill>
              </a:rPr>
              <a:t>Note:- </a:t>
            </a:r>
            <a:r>
              <a:rPr lang="en-US" sz="1600" b="1" dirty="0" smtClean="0"/>
              <a:t>Default gap between Component is 0 pixel in both vertical and horizontal direction.</a:t>
            </a:r>
            <a:endParaRPr lang="en-GB" dirty="0" smtClean="0"/>
          </a:p>
        </p:txBody>
      </p:sp>
      <p:cxnSp>
        <p:nvCxnSpPr>
          <p:cNvPr id="264" name="Google Shape;264;p37"/>
          <p:cNvCxnSpPr/>
          <p:nvPr/>
        </p:nvCxnSpPr>
        <p:spPr>
          <a:xfrm>
            <a:off x="457200" y="590550"/>
            <a:ext cx="7848600" cy="1588"/>
          </a:xfrm>
          <a:prstGeom prst="straightConnector1">
            <a:avLst/>
          </a:prstGeom>
          <a:noFill/>
          <a:ln w="9525" cap="flat" cmpd="sng">
            <a:solidFill>
              <a:schemeClr val="dk2"/>
            </a:solidFill>
            <a:prstDash val="solid"/>
            <a:round/>
            <a:headEnd type="none" w="med" len="med"/>
            <a:tailEnd type="none" w="med" len="med"/>
          </a:ln>
        </p:spPr>
      </p:cxnSp>
      <p:sp>
        <p:nvSpPr>
          <p:cNvPr id="265" name="Google Shape;265;p37"/>
          <p:cNvSpPr/>
          <p:nvPr/>
        </p:nvSpPr>
        <p:spPr>
          <a:xfrm>
            <a:off x="8153400" y="4381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28"/>
          <p:cNvSpPr txBox="1">
            <a:spLocks noChangeArrowheads="1"/>
          </p:cNvSpPr>
          <p:nvPr/>
        </p:nvSpPr>
        <p:spPr bwMode="auto">
          <a:xfrm>
            <a:off x="3352800" y="3943350"/>
            <a:ext cx="4419600" cy="584775"/>
          </a:xfrm>
          <a:prstGeom prst="rect">
            <a:avLst/>
          </a:prstGeom>
          <a:noFill/>
          <a:ln w="9525">
            <a:noFill/>
            <a:miter lim="800000"/>
            <a:headEnd/>
            <a:tailEnd/>
          </a:ln>
        </p:spPr>
        <p:txBody>
          <a:bodyPr wrap="square">
            <a:spAutoFit/>
          </a:bodyPr>
          <a:lstStyle/>
          <a:p>
            <a:r>
              <a:rPr lang="en-US" sz="1600" b="1" dirty="0">
                <a:solidFill>
                  <a:srgbClr val="00B0F0"/>
                </a:solidFill>
              </a:rPr>
              <a:t>row       </a:t>
            </a:r>
            <a:r>
              <a:rPr lang="en-US" sz="1600" b="1" dirty="0" smtClean="0">
                <a:solidFill>
                  <a:srgbClr val="00B0F0"/>
                </a:solidFill>
              </a:rPr>
              <a:t>column   </a:t>
            </a:r>
            <a:r>
              <a:rPr lang="en-US" sz="1600" b="1" dirty="0">
                <a:solidFill>
                  <a:srgbClr val="00B0F0"/>
                </a:solidFill>
              </a:rPr>
              <a:t>Horizontal </a:t>
            </a:r>
            <a:r>
              <a:rPr lang="en-US" sz="1600" b="1" dirty="0" smtClean="0">
                <a:solidFill>
                  <a:srgbClr val="00B0F0"/>
                </a:solidFill>
              </a:rPr>
              <a:t> </a:t>
            </a:r>
            <a:r>
              <a:rPr lang="en-US" sz="1600" b="1" dirty="0">
                <a:solidFill>
                  <a:srgbClr val="00B0F0"/>
                </a:solidFill>
              </a:rPr>
              <a:t>vertical </a:t>
            </a:r>
            <a:r>
              <a:rPr lang="en-US" sz="1600" b="1" dirty="0" smtClean="0">
                <a:solidFill>
                  <a:srgbClr val="00B0F0"/>
                </a:solidFill>
              </a:rPr>
              <a:t>			gap  	gap</a:t>
            </a:r>
            <a:endParaRPr lang="en-US" sz="1600" b="1" dirty="0">
              <a:solidFill>
                <a:srgbClr val="00B0F0"/>
              </a:solidFill>
            </a:endParaRPr>
          </a:p>
        </p:txBody>
      </p:sp>
      <p:cxnSp>
        <p:nvCxnSpPr>
          <p:cNvPr id="8" name="Straight Arrow Connector 7"/>
          <p:cNvCxnSpPr/>
          <p:nvPr/>
        </p:nvCxnSpPr>
        <p:spPr>
          <a:xfrm rot="10800000" flipV="1">
            <a:off x="3733800" y="3714750"/>
            <a:ext cx="60960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a:off x="4457700" y="3829050"/>
            <a:ext cx="304800" cy="76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876800" y="3714750"/>
            <a:ext cx="60960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181600" y="3714750"/>
            <a:ext cx="137160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6" name="Google Shape;216;p35"/>
          <p:cNvSpPr/>
          <p:nvPr/>
        </p:nvSpPr>
        <p:spPr>
          <a:xfrm>
            <a:off x="8251200" y="0"/>
            <a:ext cx="892800" cy="892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18;p35"/>
          <p:cNvGrpSpPr/>
          <p:nvPr/>
        </p:nvGrpSpPr>
        <p:grpSpPr>
          <a:xfrm>
            <a:off x="152400" y="4629150"/>
            <a:ext cx="364484" cy="364897"/>
            <a:chOff x="865862" y="3207306"/>
            <a:chExt cx="364484" cy="364897"/>
          </a:xfrm>
        </p:grpSpPr>
        <p:sp>
          <p:nvSpPr>
            <p:cNvPr id="219" name="Google Shape;219;p35"/>
            <p:cNvSpPr/>
            <p:nvPr/>
          </p:nvSpPr>
          <p:spPr>
            <a:xfrm>
              <a:off x="928229" y="3269323"/>
              <a:ext cx="240131" cy="240100"/>
            </a:xfrm>
            <a:custGeom>
              <a:avLst/>
              <a:gdLst/>
              <a:ahLst/>
              <a:cxnLst/>
              <a:rect l="l" t="t" r="r" b="b"/>
              <a:pathLst>
                <a:path w="7562" h="7561" extrusionOk="0">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a:off x="956205" y="3297681"/>
              <a:ext cx="184179" cy="184147"/>
            </a:xfrm>
            <a:custGeom>
              <a:avLst/>
              <a:gdLst/>
              <a:ahLst/>
              <a:cxnLst/>
              <a:rect l="l" t="t" r="r" b="b"/>
              <a:pathLst>
                <a:path w="5800" h="5799" extrusionOk="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a:off x="1042039" y="3207306"/>
              <a:ext cx="12511" cy="47664"/>
            </a:xfrm>
            <a:custGeom>
              <a:avLst/>
              <a:gdLst/>
              <a:ahLst/>
              <a:cxnLst/>
              <a:rect l="l" t="t" r="r" b="b"/>
              <a:pathLst>
                <a:path w="394" h="1501" extrusionOk="0">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p:nvPr/>
          </p:nvSpPr>
          <p:spPr>
            <a:xfrm>
              <a:off x="1042039" y="3524538"/>
              <a:ext cx="12511" cy="47664"/>
            </a:xfrm>
            <a:custGeom>
              <a:avLst/>
              <a:gdLst/>
              <a:ahLst/>
              <a:cxnLst/>
              <a:rect l="l" t="t" r="r" b="b"/>
              <a:pathLst>
                <a:path w="394" h="1501" extrusionOk="0">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953188" y="3230836"/>
              <a:ext cx="31406" cy="43441"/>
            </a:xfrm>
            <a:custGeom>
              <a:avLst/>
              <a:gdLst/>
              <a:ahLst/>
              <a:cxnLst/>
              <a:rect l="l" t="t" r="r" b="b"/>
              <a:pathLst>
                <a:path w="989" h="1368" extrusionOk="0">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5"/>
            <p:cNvSpPr/>
            <p:nvPr/>
          </p:nvSpPr>
          <p:spPr>
            <a:xfrm>
              <a:off x="1111614" y="3505485"/>
              <a:ext cx="30644" cy="42520"/>
            </a:xfrm>
            <a:custGeom>
              <a:avLst/>
              <a:gdLst/>
              <a:ahLst/>
              <a:cxnLst/>
              <a:rect l="l" t="t" r="r" b="b"/>
              <a:pathLst>
                <a:path w="965" h="1339" extrusionOk="0">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5"/>
            <p:cNvSpPr/>
            <p:nvPr/>
          </p:nvSpPr>
          <p:spPr>
            <a:xfrm>
              <a:off x="888916" y="3295998"/>
              <a:ext cx="44648" cy="29691"/>
            </a:xfrm>
            <a:custGeom>
              <a:avLst/>
              <a:gdLst/>
              <a:ahLst/>
              <a:cxnLst/>
              <a:rect l="l" t="t" r="r" b="b"/>
              <a:pathLst>
                <a:path w="1406" h="935" extrusionOk="0">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5"/>
            <p:cNvSpPr/>
            <p:nvPr/>
          </p:nvSpPr>
          <p:spPr>
            <a:xfrm>
              <a:off x="1162644" y="3454106"/>
              <a:ext cx="45029" cy="30390"/>
            </a:xfrm>
            <a:custGeom>
              <a:avLst/>
              <a:gdLst/>
              <a:ahLst/>
              <a:cxnLst/>
              <a:rect l="l" t="t" r="r" b="b"/>
              <a:pathLst>
                <a:path w="1418" h="957" extrusionOk="0">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5"/>
            <p:cNvSpPr/>
            <p:nvPr/>
          </p:nvSpPr>
          <p:spPr>
            <a:xfrm>
              <a:off x="865862" y="3383864"/>
              <a:ext cx="47664" cy="12130"/>
            </a:xfrm>
            <a:custGeom>
              <a:avLst/>
              <a:gdLst/>
              <a:ahLst/>
              <a:cxnLst/>
              <a:rect l="l" t="t" r="r" b="b"/>
              <a:pathLst>
                <a:path w="1501" h="382" extrusionOk="0">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a:off x="1182300" y="3383864"/>
              <a:ext cx="48045" cy="12130"/>
            </a:xfrm>
            <a:custGeom>
              <a:avLst/>
              <a:gdLst/>
              <a:ahLst/>
              <a:cxnLst/>
              <a:rect l="l" t="t" r="r" b="b"/>
              <a:pathLst>
                <a:path w="1513" h="382" extrusionOk="0">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p:nvPr/>
          </p:nvSpPr>
          <p:spPr>
            <a:xfrm>
              <a:off x="888916" y="3454011"/>
              <a:ext cx="43885" cy="30104"/>
            </a:xfrm>
            <a:custGeom>
              <a:avLst/>
              <a:gdLst/>
              <a:ahLst/>
              <a:cxnLst/>
              <a:rect l="l" t="t" r="r" b="b"/>
              <a:pathLst>
                <a:path w="1382" h="948" extrusionOk="0">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5"/>
            <p:cNvSpPr/>
            <p:nvPr/>
          </p:nvSpPr>
          <p:spPr>
            <a:xfrm>
              <a:off x="1163025" y="3295648"/>
              <a:ext cx="44648" cy="30040"/>
            </a:xfrm>
            <a:custGeom>
              <a:avLst/>
              <a:gdLst/>
              <a:ahLst/>
              <a:cxnLst/>
              <a:rect l="l" t="t" r="r" b="b"/>
              <a:pathLst>
                <a:path w="1406" h="946" extrusionOk="0">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a:off x="953188" y="3505835"/>
              <a:ext cx="31787" cy="43282"/>
            </a:xfrm>
            <a:custGeom>
              <a:avLst/>
              <a:gdLst/>
              <a:ahLst/>
              <a:cxnLst/>
              <a:rect l="l" t="t" r="r" b="b"/>
              <a:pathLst>
                <a:path w="1001" h="1363" extrusionOk="0">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5"/>
            <p:cNvSpPr/>
            <p:nvPr/>
          </p:nvSpPr>
          <p:spPr>
            <a:xfrm>
              <a:off x="1111614" y="3231726"/>
              <a:ext cx="31025" cy="42933"/>
            </a:xfrm>
            <a:custGeom>
              <a:avLst/>
              <a:gdLst/>
              <a:ahLst/>
              <a:cxnLst/>
              <a:rect l="l" t="t" r="r" b="b"/>
              <a:pathLst>
                <a:path w="977" h="1352" extrusionOk="0">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233;p35"/>
          <p:cNvGrpSpPr/>
          <p:nvPr/>
        </p:nvGrpSpPr>
        <p:grpSpPr>
          <a:xfrm>
            <a:off x="8534400" y="285750"/>
            <a:ext cx="356220" cy="351773"/>
            <a:chOff x="7993805" y="2427122"/>
            <a:chExt cx="356256" cy="351808"/>
          </a:xfrm>
        </p:grpSpPr>
        <p:sp>
          <p:nvSpPr>
            <p:cNvPr id="234" name="Google Shape;234;p35"/>
            <p:cNvSpPr/>
            <p:nvPr/>
          </p:nvSpPr>
          <p:spPr>
            <a:xfrm>
              <a:off x="8154957" y="24271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p:nvPr/>
          </p:nvSpPr>
          <p:spPr>
            <a:xfrm>
              <a:off x="7993805" y="24771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p:cNvSpPr/>
            <p:nvPr/>
          </p:nvSpPr>
          <p:spPr>
            <a:xfrm>
              <a:off x="8170573" y="26170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7" name="Google Shape;237;p35"/>
          <p:cNvCxnSpPr/>
          <p:nvPr/>
        </p:nvCxnSpPr>
        <p:spPr>
          <a:xfrm>
            <a:off x="2278909" y="1406988"/>
            <a:ext cx="5729700" cy="0"/>
          </a:xfrm>
          <a:prstGeom prst="straightConnector1">
            <a:avLst/>
          </a:prstGeom>
          <a:noFill/>
          <a:ln w="9525" cap="flat" cmpd="sng">
            <a:solidFill>
              <a:schemeClr val="dk2"/>
            </a:solidFill>
            <a:prstDash val="solid"/>
            <a:round/>
            <a:headEnd type="none" w="med" len="med"/>
            <a:tailEnd type="none" w="med" len="med"/>
          </a:ln>
        </p:spPr>
      </p:cxnSp>
      <p:sp>
        <p:nvSpPr>
          <p:cNvPr id="238" name="Google Shape;238;p35"/>
          <p:cNvSpPr/>
          <p:nvPr/>
        </p:nvSpPr>
        <p:spPr>
          <a:xfrm>
            <a:off x="7700509" y="1252938"/>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Subtitle 30"/>
          <p:cNvSpPr>
            <a:spLocks noGrp="1"/>
          </p:cNvSpPr>
          <p:nvPr>
            <p:ph type="subTitle" idx="4"/>
          </p:nvPr>
        </p:nvSpPr>
        <p:spPr/>
        <p:txBody>
          <a:bodyPr/>
          <a:lstStyle/>
          <a:p>
            <a:r>
              <a:rPr lang="en-US" dirty="0" err="1" smtClean="0"/>
              <a:t>GridLayout</a:t>
            </a:r>
            <a:endParaRPr lang="en-US" dirty="0"/>
          </a:p>
        </p:txBody>
      </p:sp>
      <p:pic>
        <p:nvPicPr>
          <p:cNvPr id="35" name="Picture 2"/>
          <p:cNvPicPr>
            <a:picLocks noChangeAspect="1" noChangeArrowheads="1"/>
          </p:cNvPicPr>
          <p:nvPr/>
        </p:nvPicPr>
        <p:blipFill>
          <a:blip r:embed="rId3" cstate="print"/>
          <a:srcRect/>
          <a:stretch>
            <a:fillRect/>
          </a:stretch>
        </p:blipFill>
        <p:spPr bwMode="auto">
          <a:xfrm>
            <a:off x="2362200" y="1581150"/>
            <a:ext cx="4648200" cy="3093786"/>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6" name="Google Shape;506;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GridBagLayout</a:t>
            </a:r>
            <a:endParaRPr/>
          </a:p>
        </p:txBody>
      </p:sp>
      <p:pic>
        <p:nvPicPr>
          <p:cNvPr id="5" name="Picture 2"/>
          <p:cNvPicPr>
            <a:picLocks noChangeAspect="1" noChangeArrowheads="1"/>
          </p:cNvPicPr>
          <p:nvPr/>
        </p:nvPicPr>
        <p:blipFill>
          <a:blip r:embed="rId3" cstate="print"/>
          <a:srcRect/>
          <a:stretch>
            <a:fillRect/>
          </a:stretch>
        </p:blipFill>
        <p:spPr bwMode="auto">
          <a:xfrm>
            <a:off x="1600200" y="1276350"/>
            <a:ext cx="5045075" cy="3309579"/>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1"/>
          <p:cNvSpPr txBox="1">
            <a:spLocks noGrp="1"/>
          </p:cNvSpPr>
          <p:nvPr>
            <p:ph type="ctrTitle"/>
          </p:nvPr>
        </p:nvSpPr>
        <p:spPr>
          <a:xfrm>
            <a:off x="713225" y="539500"/>
            <a:ext cx="7717500" cy="1727450"/>
          </a:xfrm>
          <a:prstGeom prst="rect">
            <a:avLst/>
          </a:prstGeom>
        </p:spPr>
        <p:txBody>
          <a:bodyPr spcFirstLastPara="1" wrap="square" lIns="91425" tIns="91425" rIns="91425" bIns="91425" anchor="ctr" anchorCtr="0">
            <a:noAutofit/>
          </a:bodyPr>
          <a:lstStyle/>
          <a:p>
            <a:pPr lvl="0" algn="ctr"/>
            <a:r>
              <a:rPr lang="en-US" sz="4000" b="1" dirty="0" smtClean="0"/>
              <a:t>Event Handling</a:t>
            </a:r>
            <a:br>
              <a:rPr lang="en-US" sz="4000" b="1" dirty="0" smtClean="0"/>
            </a:br>
            <a:r>
              <a:rPr lang="en-US" sz="4000" b="1" dirty="0" smtClean="0"/>
              <a:t>Unit 5</a:t>
            </a:r>
            <a:endParaRPr sz="3900" b="1" i="1">
              <a:solidFill>
                <a:schemeClr val="dk2"/>
              </a:solidFill>
            </a:endParaRPr>
          </a:p>
        </p:txBody>
      </p:sp>
      <p:cxnSp>
        <p:nvCxnSpPr>
          <p:cNvPr id="159" name="Google Shape;159;p31"/>
          <p:cNvCxnSpPr/>
          <p:nvPr/>
        </p:nvCxnSpPr>
        <p:spPr>
          <a:xfrm>
            <a:off x="829550" y="2175550"/>
            <a:ext cx="7095250" cy="152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1"/>
          <p:cNvSpPr/>
          <p:nvPr/>
        </p:nvSpPr>
        <p:spPr>
          <a:xfrm>
            <a:off x="7848600" y="20383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4"/>
          <p:cNvSpPr txBox="1">
            <a:spLocks noGrp="1"/>
          </p:cNvSpPr>
          <p:nvPr>
            <p:ph type="subTitle" idx="1"/>
          </p:nvPr>
        </p:nvSpPr>
        <p:spPr>
          <a:xfrm>
            <a:off x="838200" y="971550"/>
            <a:ext cx="7467600" cy="3607275"/>
          </a:xfrm>
          <a:prstGeom prst="rect">
            <a:avLst/>
          </a:prstGeom>
        </p:spPr>
        <p:txBody>
          <a:bodyPr spcFirstLastPara="1" wrap="square" lIns="91425" tIns="91425" rIns="91425" bIns="91425" anchor="t" anchorCtr="0">
            <a:noAutofit/>
          </a:bodyPr>
          <a:lstStyle/>
          <a:p>
            <a:r>
              <a:rPr lang="en-US" dirty="0" smtClean="0"/>
              <a:t>Change in the state of an object is known as event.</a:t>
            </a:r>
          </a:p>
          <a:p>
            <a:r>
              <a:rPr lang="en-US" dirty="0" smtClean="0"/>
              <a:t>Events are generated as result of user interaction with the graphical user interface components. </a:t>
            </a:r>
          </a:p>
          <a:p>
            <a:r>
              <a:rPr lang="en-US" dirty="0" smtClean="0"/>
              <a:t>For example, clicking on a button, moving the mouse, entering a character through </a:t>
            </a:r>
            <a:r>
              <a:rPr lang="en-US" dirty="0" err="1" smtClean="0"/>
              <a:t>keyboard,selecting</a:t>
            </a:r>
            <a:r>
              <a:rPr lang="en-US" dirty="0" smtClean="0"/>
              <a:t> an item from list, scrolling the page are the activities that causes an event to happen.</a:t>
            </a:r>
          </a:p>
          <a:p>
            <a:r>
              <a:rPr lang="en-US" sz="1600" dirty="0" smtClean="0"/>
              <a:t>The source of an event is the component that causes that event to occur.</a:t>
            </a:r>
          </a:p>
          <a:p>
            <a:r>
              <a:rPr lang="en-US" sz="1600" dirty="0" smtClean="0"/>
              <a:t>The listener of an event is an object that receives the event and processes it appropriately.</a:t>
            </a:r>
          </a:p>
          <a:p>
            <a:endParaRPr lang="en-US" dirty="0"/>
          </a:p>
        </p:txBody>
      </p:sp>
      <p:sp>
        <p:nvSpPr>
          <p:cNvPr id="357" name="Google Shape;357;p44"/>
          <p:cNvSpPr txBox="1">
            <a:spLocks noGrp="1"/>
          </p:cNvSpPr>
          <p:nvPr>
            <p:ph type="title"/>
          </p:nvPr>
        </p:nvSpPr>
        <p:spPr>
          <a:xfrm>
            <a:off x="685800" y="133350"/>
            <a:ext cx="47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What is Event ?</a:t>
            </a:r>
            <a:endParaRPr/>
          </a:p>
        </p:txBody>
      </p:sp>
      <p:cxnSp>
        <p:nvCxnSpPr>
          <p:cNvPr id="359" name="Google Shape;359;p44"/>
          <p:cNvCxnSpPr/>
          <p:nvPr/>
        </p:nvCxnSpPr>
        <p:spPr>
          <a:xfrm>
            <a:off x="838200" y="742950"/>
            <a:ext cx="7607700" cy="0"/>
          </a:xfrm>
          <a:prstGeom prst="straightConnector1">
            <a:avLst/>
          </a:prstGeom>
          <a:noFill/>
          <a:ln w="9525" cap="flat" cmpd="sng">
            <a:solidFill>
              <a:schemeClr val="dk2"/>
            </a:solidFill>
            <a:prstDash val="solid"/>
            <a:round/>
            <a:headEnd type="none" w="med" len="med"/>
            <a:tailEnd type="none" w="med" len="med"/>
          </a:ln>
        </p:spPr>
      </p:cxnSp>
      <p:sp>
        <p:nvSpPr>
          <p:cNvPr id="360" name="Google Shape;360;p44"/>
          <p:cNvSpPr/>
          <p:nvPr/>
        </p:nvSpPr>
        <p:spPr>
          <a:xfrm>
            <a:off x="8305800" y="5905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4"/>
          <p:cNvSpPr txBox="1">
            <a:spLocks noGrp="1"/>
          </p:cNvSpPr>
          <p:nvPr>
            <p:ph type="subTitle" idx="1"/>
          </p:nvPr>
        </p:nvSpPr>
        <p:spPr>
          <a:xfrm>
            <a:off x="762000" y="819150"/>
            <a:ext cx="7467600" cy="3607275"/>
          </a:xfrm>
          <a:prstGeom prst="rect">
            <a:avLst/>
          </a:prstGeom>
        </p:spPr>
        <p:txBody>
          <a:bodyPr spcFirstLastPara="1" wrap="square" lIns="91425" tIns="91425" rIns="91425" bIns="91425" anchor="t" anchorCtr="0">
            <a:noAutofit/>
          </a:bodyPr>
          <a:lstStyle/>
          <a:p>
            <a:r>
              <a:rPr lang="en-US" dirty="0" smtClean="0"/>
              <a:t>Event handling in Java is the procedure that controls an event and performs appropriate action if it occurs. The code or set of instructions used to implement it is known as the Event handler.</a:t>
            </a:r>
          </a:p>
          <a:p>
            <a:r>
              <a:rPr lang="en-US" dirty="0" smtClean="0"/>
              <a:t>It consists of two major components:</a:t>
            </a:r>
          </a:p>
          <a:p>
            <a:pPr lvl="1" algn="l">
              <a:spcBef>
                <a:spcPts val="0"/>
              </a:spcBef>
            </a:pPr>
            <a:r>
              <a:rPr lang="en-US" dirty="0" smtClean="0"/>
              <a:t>The event source </a:t>
            </a:r>
          </a:p>
          <a:p>
            <a:pPr lvl="1" algn="l">
              <a:spcBef>
                <a:spcPts val="0"/>
              </a:spcBef>
            </a:pPr>
            <a:r>
              <a:rPr lang="en-US" dirty="0" smtClean="0"/>
              <a:t>The event listener</a:t>
            </a:r>
          </a:p>
          <a:p>
            <a:r>
              <a:rPr lang="en-US" dirty="0" smtClean="0"/>
              <a:t>The source is the object where the event occurs, and the event listener is responsible for taking appropriate actions when an event occurs. These Listeners must be registered with the source object in order for the listener to receive event notifications.</a:t>
            </a:r>
          </a:p>
          <a:p>
            <a:endParaRPr lang="en-US" dirty="0"/>
          </a:p>
        </p:txBody>
      </p:sp>
      <p:sp>
        <p:nvSpPr>
          <p:cNvPr id="357" name="Google Shape;357;p44"/>
          <p:cNvSpPr txBox="1">
            <a:spLocks noGrp="1"/>
          </p:cNvSpPr>
          <p:nvPr>
            <p:ph type="title"/>
          </p:nvPr>
        </p:nvSpPr>
        <p:spPr>
          <a:xfrm>
            <a:off x="685800" y="133350"/>
            <a:ext cx="800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Event Handling : Event Delegation Model</a:t>
            </a:r>
            <a:endParaRPr/>
          </a:p>
        </p:txBody>
      </p:sp>
      <p:cxnSp>
        <p:nvCxnSpPr>
          <p:cNvPr id="359" name="Google Shape;359;p44"/>
          <p:cNvCxnSpPr/>
          <p:nvPr/>
        </p:nvCxnSpPr>
        <p:spPr>
          <a:xfrm>
            <a:off x="838200" y="742950"/>
            <a:ext cx="7607700" cy="0"/>
          </a:xfrm>
          <a:prstGeom prst="straightConnector1">
            <a:avLst/>
          </a:prstGeom>
          <a:noFill/>
          <a:ln w="9525" cap="flat" cmpd="sng">
            <a:solidFill>
              <a:schemeClr val="dk2"/>
            </a:solidFill>
            <a:prstDash val="solid"/>
            <a:round/>
            <a:headEnd type="none" w="med" len="med"/>
            <a:tailEnd type="none" w="med" len="med"/>
          </a:ln>
        </p:spPr>
      </p:cxnSp>
      <p:sp>
        <p:nvSpPr>
          <p:cNvPr id="360" name="Google Shape;360;p44"/>
          <p:cNvSpPr/>
          <p:nvPr/>
        </p:nvSpPr>
        <p:spPr>
          <a:xfrm>
            <a:off x="8305800" y="5905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698" name="Picture 2" descr="Delegation Event Model in Java - Javatpoint"/>
          <p:cNvPicPr>
            <a:picLocks noChangeAspect="1" noChangeArrowheads="1"/>
          </p:cNvPicPr>
          <p:nvPr/>
        </p:nvPicPr>
        <p:blipFill>
          <a:blip r:embed="rId3"/>
          <a:srcRect/>
          <a:stretch>
            <a:fillRect/>
          </a:stretch>
        </p:blipFill>
        <p:spPr bwMode="auto">
          <a:xfrm>
            <a:off x="228600" y="2827020"/>
            <a:ext cx="4343400" cy="2280286"/>
          </a:xfrm>
          <a:prstGeom prst="rect">
            <a:avLst/>
          </a:prstGeom>
          <a:noFill/>
        </p:spPr>
      </p:pic>
      <p:sp>
        <p:nvSpPr>
          <p:cNvPr id="29700" name="AutoShape 4" descr="The Delegation Event Mode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702" name="AutoShape 6" descr="The Delegation Event Mode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9704" name="Picture 8" descr="09events"/>
          <p:cNvPicPr>
            <a:picLocks noChangeAspect="1" noChangeArrowheads="1"/>
          </p:cNvPicPr>
          <p:nvPr/>
        </p:nvPicPr>
        <p:blipFill>
          <a:blip r:embed="rId4"/>
          <a:srcRect r="10000"/>
          <a:stretch>
            <a:fillRect/>
          </a:stretch>
        </p:blipFill>
        <p:spPr bwMode="auto">
          <a:xfrm>
            <a:off x="5638800" y="2857499"/>
            <a:ext cx="3200400" cy="2286001"/>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Java AWT Tutorial for Beginners | AWT in Java GUI | Edureka"/>
          <p:cNvPicPr>
            <a:picLocks noChangeAspect="1" noChangeArrowheads="1"/>
          </p:cNvPicPr>
          <p:nvPr/>
        </p:nvPicPr>
        <p:blipFill>
          <a:blip r:embed="rId2"/>
          <a:srcRect/>
          <a:stretch>
            <a:fillRect/>
          </a:stretch>
        </p:blipFill>
        <p:spPr bwMode="auto">
          <a:xfrm>
            <a:off x="609600" y="971550"/>
            <a:ext cx="7034242" cy="3810000"/>
          </a:xfrm>
          <a:prstGeom prst="rect">
            <a:avLst/>
          </a:prstGeom>
          <a:noFill/>
        </p:spPr>
      </p:pic>
      <p:sp>
        <p:nvSpPr>
          <p:cNvPr id="3" name="Title 1"/>
          <p:cNvSpPr txBox="1">
            <a:spLocks/>
          </p:cNvSpPr>
          <p:nvPr/>
        </p:nvSpPr>
        <p:spPr>
          <a:xfrm>
            <a:off x="533400" y="133350"/>
            <a:ext cx="7696200" cy="685800"/>
          </a:xfrm>
          <a:prstGeom prst="rect">
            <a:avLst/>
          </a:prstGeom>
        </p:spPr>
        <p:txBody>
          <a:bodyPr/>
          <a:lstStyle/>
          <a:p>
            <a:pPr lvl="0">
              <a:buClr>
                <a:schemeClr val="dk2"/>
              </a:buClr>
              <a:buSzPts val="3500"/>
            </a:pPr>
            <a:r>
              <a:rPr lang="en-US" sz="3000" b="1" dirty="0" smtClean="0">
                <a:solidFill>
                  <a:schemeClr val="dk2"/>
                </a:solidFill>
                <a:latin typeface="Cormorant Upright"/>
                <a:ea typeface="Cormorant Upright"/>
                <a:cs typeface="Cormorant Upright"/>
                <a:sym typeface="Cormorant Upright"/>
              </a:rPr>
              <a:t>Hierarchy of Applet and AWT component classes</a:t>
            </a:r>
            <a:endParaRPr lang="en-US" sz="3000" b="1" dirty="0">
              <a:solidFill>
                <a:schemeClr val="dk2"/>
              </a:solidFill>
              <a:latin typeface="Cormorant Upright"/>
              <a:ea typeface="Cormorant Upright"/>
              <a:cs typeface="Cormorant Upr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5" name="Google Shape;215;p35"/>
          <p:cNvSpPr txBox="1">
            <a:spLocks noGrp="1"/>
          </p:cNvSpPr>
          <p:nvPr>
            <p:ph type="subTitle" idx="4"/>
          </p:nvPr>
        </p:nvSpPr>
        <p:spPr>
          <a:xfrm>
            <a:off x="1371600" y="209550"/>
            <a:ext cx="4831800" cy="58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Event classes</a:t>
            </a:r>
            <a:endParaRPr/>
          </a:p>
        </p:txBody>
      </p:sp>
      <p:cxnSp>
        <p:nvCxnSpPr>
          <p:cNvPr id="237" name="Google Shape;237;p35"/>
          <p:cNvCxnSpPr/>
          <p:nvPr/>
        </p:nvCxnSpPr>
        <p:spPr>
          <a:xfrm>
            <a:off x="1524000" y="666750"/>
            <a:ext cx="6477000" cy="1588"/>
          </a:xfrm>
          <a:prstGeom prst="straightConnector1">
            <a:avLst/>
          </a:prstGeom>
          <a:noFill/>
          <a:ln w="9525" cap="flat" cmpd="sng">
            <a:solidFill>
              <a:schemeClr val="dk2"/>
            </a:solidFill>
            <a:prstDash val="solid"/>
            <a:round/>
            <a:headEnd type="none" w="med" len="med"/>
            <a:tailEnd type="none" w="med" len="med"/>
          </a:ln>
        </p:spPr>
      </p:cxnSp>
      <p:sp>
        <p:nvSpPr>
          <p:cNvPr id="238" name="Google Shape;238;p35"/>
          <p:cNvSpPr/>
          <p:nvPr/>
        </p:nvSpPr>
        <p:spPr>
          <a:xfrm>
            <a:off x="7924800" y="5143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3;p35"/>
          <p:cNvSpPr txBox="1">
            <a:spLocks noGrp="1"/>
          </p:cNvSpPr>
          <p:nvPr>
            <p:ph type="subTitle" idx="2"/>
          </p:nvPr>
        </p:nvSpPr>
        <p:spPr>
          <a:xfrm>
            <a:off x="1524000" y="742950"/>
            <a:ext cx="5715000" cy="923299"/>
          </a:xfrm>
          <a:prstGeom prst="rect">
            <a:avLst/>
          </a:prstGeom>
        </p:spPr>
        <p:txBody>
          <a:bodyPr spcFirstLastPara="1" wrap="square" lIns="91425" tIns="91425" rIns="91425" bIns="91425" anchor="t" anchorCtr="0">
            <a:spAutoFit/>
          </a:bodyPr>
          <a:lstStyle/>
          <a:p>
            <a:r>
              <a:rPr lang="en-US" sz="1600" b="1" dirty="0" err="1" smtClean="0"/>
              <a:t>AWTEvent</a:t>
            </a:r>
            <a:r>
              <a:rPr lang="en-US" sz="1600" b="1" dirty="0" smtClean="0"/>
              <a:t> class </a:t>
            </a:r>
            <a:r>
              <a:rPr lang="en-US" sz="1600" dirty="0" smtClean="0"/>
              <a:t>:</a:t>
            </a:r>
          </a:p>
          <a:p>
            <a:r>
              <a:rPr lang="en-US" sz="1600" dirty="0" smtClean="0"/>
              <a:t>	Subclass of </a:t>
            </a:r>
            <a:r>
              <a:rPr lang="en-US" sz="1600" dirty="0" err="1" smtClean="0"/>
              <a:t>EventObjcet</a:t>
            </a:r>
            <a:r>
              <a:rPr lang="en-US" sz="1600" dirty="0" smtClean="0"/>
              <a:t> class and member of </a:t>
            </a:r>
            <a:r>
              <a:rPr lang="en-US" sz="1600" dirty="0" smtClean="0">
                <a:solidFill>
                  <a:srgbClr val="FF0000"/>
                </a:solidFill>
              </a:rPr>
              <a:t>java.awt </a:t>
            </a:r>
            <a:r>
              <a:rPr lang="en-US" sz="1600" dirty="0" smtClean="0"/>
              <a:t>package</a:t>
            </a:r>
          </a:p>
          <a:p>
            <a:r>
              <a:rPr lang="en-US" sz="1600" dirty="0" smtClean="0"/>
              <a:t>       Super class of all AWT events handled by event delegation model</a:t>
            </a:r>
          </a:p>
        </p:txBody>
      </p:sp>
      <p:graphicFrame>
        <p:nvGraphicFramePr>
          <p:cNvPr id="36" name="Table 35"/>
          <p:cNvGraphicFramePr>
            <a:graphicFrameLocks noGrp="1"/>
          </p:cNvGraphicFramePr>
          <p:nvPr/>
        </p:nvGraphicFramePr>
        <p:xfrm>
          <a:off x="1219200" y="1733550"/>
          <a:ext cx="3429000" cy="2999668"/>
        </p:xfrm>
        <a:graphic>
          <a:graphicData uri="http://schemas.openxmlformats.org/drawingml/2006/table">
            <a:tbl>
              <a:tblPr firstRow="1" bandRow="1">
                <a:tableStyleId>{3C2FFA5D-87B4-456A-9821-1D502468CF0F}</a:tableStyleId>
              </a:tblPr>
              <a:tblGrid>
                <a:gridCol w="1382661"/>
                <a:gridCol w="2046339"/>
              </a:tblGrid>
              <a:tr h="428524">
                <a:tc>
                  <a:txBody>
                    <a:bodyPr/>
                    <a:lstStyle/>
                    <a:p>
                      <a:r>
                        <a:rPr lang="en-US" sz="1200" dirty="0" smtClean="0"/>
                        <a:t>EventObjcet </a:t>
                      </a:r>
                      <a:endParaRPr lang="en-US" sz="1200" b="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FocusEvent</a:t>
                      </a:r>
                      <a:endParaRPr lang="en-US" sz="1200" b="0" dirty="0" smtClean="0"/>
                    </a:p>
                  </a:txBody>
                  <a:tcPr/>
                </a:tc>
              </a:tr>
              <a:tr h="4285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AWTEvent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ItemEvent</a:t>
                      </a:r>
                    </a:p>
                  </a:txBody>
                  <a:tcPr/>
                </a:tc>
              </a:tr>
              <a:tr h="4285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ActionEvent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KeyEvent</a:t>
                      </a:r>
                      <a:endParaRPr lang="en-US" sz="1200" dirty="0" smtClean="0"/>
                    </a:p>
                  </a:txBody>
                  <a:tcPr/>
                </a:tc>
              </a:tr>
              <a:tr h="428524">
                <a:tc>
                  <a:txBody>
                    <a:bodyPr/>
                    <a:lstStyle/>
                    <a:p>
                      <a:r>
                        <a:rPr lang="en-US" sz="1200" dirty="0" err="1" smtClean="0"/>
                        <a:t>AdjustmentEvent</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MouseEvent</a:t>
                      </a:r>
                      <a:endParaRPr lang="en-US" sz="1200" dirty="0" smtClean="0"/>
                    </a:p>
                  </a:txBody>
                  <a:tcPr/>
                </a:tc>
              </a:tr>
              <a:tr h="4285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ComponentEvent</a:t>
                      </a:r>
                      <a:endParaRPr lang="en-US" sz="1200" dirty="0" smtClean="0"/>
                    </a:p>
                  </a:txBody>
                  <a:tcPr/>
                </a:tc>
                <a:tc>
                  <a:txBody>
                    <a:bodyPr/>
                    <a:lstStyle/>
                    <a:p>
                      <a:r>
                        <a:rPr lang="en-US" sz="1200" dirty="0" err="1" smtClean="0"/>
                        <a:t>MouseWheelEvent</a:t>
                      </a:r>
                      <a:endParaRPr lang="en-US" sz="1200" dirty="0"/>
                    </a:p>
                  </a:txBody>
                  <a:tcPr/>
                </a:tc>
              </a:tr>
              <a:tr h="4285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ContainerEvent</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TextEvent</a:t>
                      </a:r>
                      <a:endParaRPr lang="en-US" sz="1200" dirty="0" smtClean="0"/>
                    </a:p>
                  </a:txBody>
                  <a:tcPr/>
                </a:tc>
              </a:tr>
              <a:tr h="4285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WindowEvent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33400" y="133350"/>
            <a:ext cx="7696200" cy="685800"/>
          </a:xfrm>
          <a:prstGeom prst="rect">
            <a:avLst/>
          </a:prstGeom>
        </p:spPr>
        <p:txBody>
          <a:bodyPr/>
          <a:lstStyle/>
          <a:p>
            <a:pPr lvl="0">
              <a:buClr>
                <a:schemeClr val="dk2"/>
              </a:buClr>
              <a:buSzPts val="3500"/>
            </a:pPr>
            <a:r>
              <a:rPr lang="en-US" sz="3000" b="1" dirty="0" smtClean="0">
                <a:solidFill>
                  <a:schemeClr val="dk2"/>
                </a:solidFill>
                <a:latin typeface="Cormorant Upright"/>
                <a:ea typeface="Cormorant Upright"/>
                <a:cs typeface="Cormorant Upright"/>
                <a:sym typeface="Cormorant Upright"/>
              </a:rPr>
              <a:t>Components and it’s event</a:t>
            </a:r>
            <a:endParaRPr lang="en-US" sz="3000" b="1" dirty="0">
              <a:solidFill>
                <a:schemeClr val="dk2"/>
              </a:solidFill>
              <a:latin typeface="Cormorant Upright"/>
              <a:ea typeface="Cormorant Upright"/>
              <a:cs typeface="Cormorant Upright"/>
            </a:endParaRPr>
          </a:p>
        </p:txBody>
      </p:sp>
      <p:graphicFrame>
        <p:nvGraphicFramePr>
          <p:cNvPr id="4" name="Content Placeholder 4"/>
          <p:cNvGraphicFramePr>
            <a:graphicFrameLocks/>
          </p:cNvGraphicFramePr>
          <p:nvPr/>
        </p:nvGraphicFramePr>
        <p:xfrm>
          <a:off x="609600" y="742950"/>
          <a:ext cx="8077200" cy="4245092"/>
        </p:xfrm>
        <a:graphic>
          <a:graphicData uri="http://schemas.openxmlformats.org/drawingml/2006/table">
            <a:tbl>
              <a:tblPr firstRow="1" bandRow="1">
                <a:tableStyleId>{5C22544A-7EE6-4342-B048-85BDC9FD1C3A}</a:tableStyleId>
              </a:tblPr>
              <a:tblGrid>
                <a:gridCol w="1696873"/>
                <a:gridCol w="4140443"/>
                <a:gridCol w="2239884"/>
              </a:tblGrid>
              <a:tr h="582379">
                <a:tc>
                  <a:txBody>
                    <a:bodyPr/>
                    <a:lstStyle/>
                    <a:p>
                      <a:pPr algn="ctr"/>
                      <a:r>
                        <a:rPr lang="en-IN" sz="1400" b="1" dirty="0">
                          <a:solidFill>
                            <a:srgbClr val="FF0000"/>
                          </a:solidFill>
                        </a:rPr>
                        <a:t>Event </a:t>
                      </a:r>
                      <a:r>
                        <a:rPr lang="en-IN" sz="1400" b="1" dirty="0" smtClean="0">
                          <a:solidFill>
                            <a:srgbClr val="FF0000"/>
                          </a:solidFill>
                        </a:rPr>
                        <a:t>Class</a:t>
                      </a:r>
                      <a:endParaRPr lang="en-IN" sz="1400" b="1" dirty="0">
                        <a:solidFill>
                          <a:srgbClr val="FF0000"/>
                        </a:solidFill>
                      </a:endParaRPr>
                    </a:p>
                  </a:txBody>
                  <a:tcPr marL="32366" marR="32366" marT="16183" marB="16183" anchor="ctr"/>
                </a:tc>
                <a:tc>
                  <a:txBody>
                    <a:bodyPr/>
                    <a:lstStyle/>
                    <a:p>
                      <a:pPr algn="ctr"/>
                      <a:r>
                        <a:rPr lang="en-IN" sz="1400" b="1" dirty="0">
                          <a:solidFill>
                            <a:srgbClr val="FF0000"/>
                          </a:solidFill>
                        </a:rPr>
                        <a:t>Description</a:t>
                      </a:r>
                    </a:p>
                  </a:txBody>
                  <a:tcPr marL="32366" marR="32366" marT="16183" marB="16183" anchor="ctr"/>
                </a:tc>
                <a:tc>
                  <a:txBody>
                    <a:bodyPr/>
                    <a:lstStyle/>
                    <a:p>
                      <a:pPr algn="ctr"/>
                      <a:r>
                        <a:rPr lang="en-IN" sz="1400" b="1" dirty="0">
                          <a:solidFill>
                            <a:srgbClr val="FF0000"/>
                          </a:solidFill>
                        </a:rPr>
                        <a:t>Listener Interface</a:t>
                      </a:r>
                    </a:p>
                  </a:txBody>
                  <a:tcPr marL="32366" marR="32366" marT="16183" marB="16183" anchor="ctr"/>
                </a:tc>
              </a:tr>
              <a:tr h="720962">
                <a:tc>
                  <a:txBody>
                    <a:bodyPr/>
                    <a:lstStyle/>
                    <a:p>
                      <a:pPr algn="ctr"/>
                      <a:r>
                        <a:rPr lang="en-IN" sz="1400" b="1" dirty="0" err="1"/>
                        <a:t>ActionEvent</a:t>
                      </a:r>
                      <a:endParaRPr lang="en-IN" sz="1400" b="1" dirty="0"/>
                    </a:p>
                  </a:txBody>
                  <a:tcPr marL="32366" marR="32366" marT="16183" marB="16183" anchor="ctr"/>
                </a:tc>
                <a:tc>
                  <a:txBody>
                    <a:bodyPr/>
                    <a:lstStyle/>
                    <a:p>
                      <a:r>
                        <a:rPr lang="en-IN" sz="1400" b="1" dirty="0"/>
                        <a:t>generated when </a:t>
                      </a:r>
                      <a:r>
                        <a:rPr lang="en-IN" sz="1400" b="1" dirty="0">
                          <a:solidFill>
                            <a:srgbClr val="FF0000"/>
                          </a:solidFill>
                        </a:rPr>
                        <a:t>button</a:t>
                      </a:r>
                      <a:r>
                        <a:rPr lang="en-IN" sz="1400" b="1" dirty="0"/>
                        <a:t> is pressed, </a:t>
                      </a:r>
                      <a:r>
                        <a:rPr lang="en-IN" sz="1400" b="1" dirty="0">
                          <a:solidFill>
                            <a:srgbClr val="FF0000"/>
                          </a:solidFill>
                        </a:rPr>
                        <a:t>menu-item</a:t>
                      </a:r>
                      <a:r>
                        <a:rPr lang="en-IN" sz="1400" b="1" dirty="0"/>
                        <a:t> is selected,</a:t>
                      </a:r>
                      <a:r>
                        <a:rPr lang="en-IN" sz="1400" b="1" dirty="0">
                          <a:solidFill>
                            <a:srgbClr val="FF0000"/>
                          </a:solidFill>
                        </a:rPr>
                        <a:t> list-item </a:t>
                      </a:r>
                      <a:r>
                        <a:rPr lang="en-IN" sz="1400" b="1" dirty="0"/>
                        <a:t>is double clicked</a:t>
                      </a:r>
                    </a:p>
                  </a:txBody>
                  <a:tcPr marL="32366" marR="32366" marT="16183" marB="16183" anchor="ctr"/>
                </a:tc>
                <a:tc>
                  <a:txBody>
                    <a:bodyPr/>
                    <a:lstStyle/>
                    <a:p>
                      <a:pPr algn="ctr"/>
                      <a:r>
                        <a:rPr lang="en-IN" sz="1400" b="1" dirty="0" err="1"/>
                        <a:t>ActionListener</a:t>
                      </a:r>
                      <a:endParaRPr lang="en-IN" sz="1400" b="1" dirty="0"/>
                    </a:p>
                  </a:txBody>
                  <a:tcPr marL="32366" marR="32366" marT="16183" marB="16183" anchor="ctr"/>
                </a:tc>
              </a:tr>
              <a:tr h="1056031">
                <a:tc>
                  <a:txBody>
                    <a:bodyPr/>
                    <a:lstStyle/>
                    <a:p>
                      <a:pPr algn="ctr"/>
                      <a:r>
                        <a:rPr lang="en-IN" sz="1400" b="1" dirty="0" err="1"/>
                        <a:t>MouseEvent</a:t>
                      </a:r>
                      <a:endParaRPr lang="en-IN" sz="1400" b="1" dirty="0"/>
                    </a:p>
                  </a:txBody>
                  <a:tcPr marL="32366" marR="32366" marT="16183" marB="16183" anchor="ctr"/>
                </a:tc>
                <a:tc>
                  <a:txBody>
                    <a:bodyPr/>
                    <a:lstStyle/>
                    <a:p>
                      <a:r>
                        <a:rPr lang="en-IN" sz="1400" b="1" dirty="0"/>
                        <a:t>generated when </a:t>
                      </a:r>
                      <a:r>
                        <a:rPr lang="en-IN" sz="1400" b="1" dirty="0">
                          <a:solidFill>
                            <a:srgbClr val="FF0000"/>
                          </a:solidFill>
                        </a:rPr>
                        <a:t>mouse</a:t>
                      </a:r>
                      <a:r>
                        <a:rPr lang="en-IN" sz="1400" b="1" dirty="0"/>
                        <a:t> is dragged, </a:t>
                      </a:r>
                      <a:r>
                        <a:rPr lang="en-IN" sz="1400" b="1" dirty="0" err="1"/>
                        <a:t>moved,clicked,pressed</a:t>
                      </a:r>
                      <a:r>
                        <a:rPr lang="en-IN" sz="1400" b="1" dirty="0"/>
                        <a:t> or released also when the enters or exit a component</a:t>
                      </a:r>
                    </a:p>
                  </a:txBody>
                  <a:tcPr marL="32366" marR="32366" marT="16183" marB="16183" anchor="ctr"/>
                </a:tc>
                <a:tc>
                  <a:txBody>
                    <a:bodyPr/>
                    <a:lstStyle/>
                    <a:p>
                      <a:pPr algn="ctr"/>
                      <a:r>
                        <a:rPr lang="en-IN" sz="1400" b="1" dirty="0" err="1"/>
                        <a:t>MouseListener</a:t>
                      </a:r>
                      <a:endParaRPr lang="en-IN" sz="1400" b="1" dirty="0"/>
                    </a:p>
                  </a:txBody>
                  <a:tcPr marL="32366" marR="32366" marT="16183" marB="16183" anchor="ctr"/>
                </a:tc>
              </a:tr>
              <a:tr h="582379">
                <a:tc>
                  <a:txBody>
                    <a:bodyPr/>
                    <a:lstStyle/>
                    <a:p>
                      <a:pPr algn="ctr"/>
                      <a:r>
                        <a:rPr lang="en-IN" sz="1400" b="1" dirty="0" err="1"/>
                        <a:t>KeyEvent</a:t>
                      </a:r>
                      <a:endParaRPr lang="en-IN" sz="1400" b="1" dirty="0"/>
                    </a:p>
                  </a:txBody>
                  <a:tcPr marL="32366" marR="32366" marT="16183" marB="16183" anchor="ctr"/>
                </a:tc>
                <a:tc>
                  <a:txBody>
                    <a:bodyPr/>
                    <a:lstStyle/>
                    <a:p>
                      <a:r>
                        <a:rPr lang="en-IN" sz="1400" b="1" dirty="0"/>
                        <a:t>generated when input is received from </a:t>
                      </a:r>
                      <a:r>
                        <a:rPr lang="en-IN" sz="1400" b="1" dirty="0">
                          <a:solidFill>
                            <a:srgbClr val="FF0000"/>
                          </a:solidFill>
                        </a:rPr>
                        <a:t>keyboard</a:t>
                      </a:r>
                    </a:p>
                  </a:txBody>
                  <a:tcPr marL="32366" marR="32366" marT="16183" marB="16183" anchor="ctr"/>
                </a:tc>
                <a:tc>
                  <a:txBody>
                    <a:bodyPr/>
                    <a:lstStyle/>
                    <a:p>
                      <a:pPr algn="ctr"/>
                      <a:r>
                        <a:rPr lang="en-IN" sz="1400" b="1" dirty="0" err="1"/>
                        <a:t>KeyListener</a:t>
                      </a:r>
                      <a:endParaRPr lang="en-IN" sz="1400" b="1" dirty="0"/>
                    </a:p>
                  </a:txBody>
                  <a:tcPr marL="32366" marR="32366" marT="16183" marB="16183" anchor="ctr"/>
                </a:tc>
              </a:tr>
              <a:tr h="582379">
                <a:tc>
                  <a:txBody>
                    <a:bodyPr/>
                    <a:lstStyle/>
                    <a:p>
                      <a:pPr algn="ctr"/>
                      <a:r>
                        <a:rPr lang="en-IN" sz="1400" b="1" dirty="0" err="1"/>
                        <a:t>ItemEvent</a:t>
                      </a:r>
                      <a:endParaRPr lang="en-IN" sz="1400" b="1" dirty="0"/>
                    </a:p>
                  </a:txBody>
                  <a:tcPr marL="32366" marR="32366" marT="16183" marB="16183" anchor="ctr"/>
                </a:tc>
                <a:tc>
                  <a:txBody>
                    <a:bodyPr/>
                    <a:lstStyle/>
                    <a:p>
                      <a:r>
                        <a:rPr lang="en-IN" sz="1400" b="1" dirty="0"/>
                        <a:t>generated when </a:t>
                      </a:r>
                      <a:r>
                        <a:rPr lang="en-IN" sz="1400" b="1" dirty="0">
                          <a:solidFill>
                            <a:srgbClr val="FF0000"/>
                          </a:solidFill>
                        </a:rPr>
                        <a:t>check-box</a:t>
                      </a:r>
                      <a:r>
                        <a:rPr lang="en-IN" sz="1400" b="1" dirty="0"/>
                        <a:t> or </a:t>
                      </a:r>
                      <a:r>
                        <a:rPr lang="en-IN" sz="1400" b="1" dirty="0">
                          <a:solidFill>
                            <a:srgbClr val="FF0000"/>
                          </a:solidFill>
                        </a:rPr>
                        <a:t>list item</a:t>
                      </a:r>
                      <a:r>
                        <a:rPr lang="en-IN" sz="1400" b="1" dirty="0"/>
                        <a:t> is clicked</a:t>
                      </a:r>
                    </a:p>
                  </a:txBody>
                  <a:tcPr marL="32366" marR="32366" marT="16183" marB="16183" anchor="ctr"/>
                </a:tc>
                <a:tc>
                  <a:txBody>
                    <a:bodyPr/>
                    <a:lstStyle/>
                    <a:p>
                      <a:pPr algn="ctr"/>
                      <a:r>
                        <a:rPr lang="en-IN" sz="1400" b="1" dirty="0" err="1"/>
                        <a:t>ItemListener</a:t>
                      </a:r>
                      <a:endParaRPr lang="en-IN" sz="1400" b="1" dirty="0"/>
                    </a:p>
                  </a:txBody>
                  <a:tcPr marL="32366" marR="32366" marT="16183" marB="16183" anchor="ctr"/>
                </a:tc>
              </a:tr>
              <a:tr h="720962">
                <a:tc>
                  <a:txBody>
                    <a:bodyPr/>
                    <a:lstStyle/>
                    <a:p>
                      <a:pPr algn="ctr"/>
                      <a:r>
                        <a:rPr lang="en-IN" sz="1400" b="1" dirty="0" err="1"/>
                        <a:t>TextEvent</a:t>
                      </a:r>
                      <a:endParaRPr lang="en-IN" sz="1400" b="1" dirty="0"/>
                    </a:p>
                  </a:txBody>
                  <a:tcPr marL="32366" marR="32366" marT="16183" marB="16183" anchor="ctr"/>
                </a:tc>
                <a:tc>
                  <a:txBody>
                    <a:bodyPr/>
                    <a:lstStyle/>
                    <a:p>
                      <a:r>
                        <a:rPr lang="en-IN" sz="1400" b="1" dirty="0"/>
                        <a:t>generated when value of </a:t>
                      </a:r>
                      <a:r>
                        <a:rPr lang="en-IN" sz="1400" b="1" dirty="0" err="1">
                          <a:solidFill>
                            <a:srgbClr val="FF0000"/>
                          </a:solidFill>
                        </a:rPr>
                        <a:t>textarea</a:t>
                      </a:r>
                      <a:r>
                        <a:rPr lang="en-IN" sz="1400" b="1" dirty="0">
                          <a:solidFill>
                            <a:srgbClr val="FF0000"/>
                          </a:solidFill>
                        </a:rPr>
                        <a:t> </a:t>
                      </a:r>
                      <a:r>
                        <a:rPr lang="en-IN" sz="1400" b="1" dirty="0"/>
                        <a:t>or </a:t>
                      </a:r>
                      <a:r>
                        <a:rPr lang="en-IN" sz="1400" b="1" dirty="0" err="1">
                          <a:solidFill>
                            <a:srgbClr val="FF0000"/>
                          </a:solidFill>
                        </a:rPr>
                        <a:t>textfield</a:t>
                      </a:r>
                      <a:r>
                        <a:rPr lang="en-IN" sz="1400" b="1" dirty="0"/>
                        <a:t> is changed</a:t>
                      </a:r>
                    </a:p>
                  </a:txBody>
                  <a:tcPr marL="32366" marR="32366" marT="16183" marB="16183" anchor="ctr"/>
                </a:tc>
                <a:tc>
                  <a:txBody>
                    <a:bodyPr/>
                    <a:lstStyle/>
                    <a:p>
                      <a:pPr algn="ctr"/>
                      <a:r>
                        <a:rPr lang="en-IN" sz="1400" b="1" dirty="0" err="1"/>
                        <a:t>TextListener</a:t>
                      </a:r>
                      <a:endParaRPr lang="en-IN" sz="1400" b="1" dirty="0"/>
                    </a:p>
                  </a:txBody>
                  <a:tcPr marL="32366" marR="32366" marT="16183" marB="16183" anchor="ct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33400" y="133350"/>
            <a:ext cx="7696200" cy="685800"/>
          </a:xfrm>
          <a:prstGeom prst="rect">
            <a:avLst/>
          </a:prstGeom>
        </p:spPr>
        <p:txBody>
          <a:bodyPr/>
          <a:lstStyle/>
          <a:p>
            <a:pPr lvl="0">
              <a:buClr>
                <a:schemeClr val="dk2"/>
              </a:buClr>
              <a:buSzPts val="3500"/>
            </a:pPr>
            <a:r>
              <a:rPr lang="en-US" sz="3000" b="1" dirty="0" smtClean="0">
                <a:solidFill>
                  <a:schemeClr val="dk2"/>
                </a:solidFill>
                <a:latin typeface="Cormorant Upright"/>
                <a:ea typeface="Cormorant Upright"/>
                <a:cs typeface="Cormorant Upright"/>
                <a:sym typeface="Cormorant Upright"/>
              </a:rPr>
              <a:t>Components and it’s event</a:t>
            </a:r>
            <a:endParaRPr lang="en-US" sz="3000" b="1" dirty="0">
              <a:solidFill>
                <a:schemeClr val="dk2"/>
              </a:solidFill>
              <a:latin typeface="Cormorant Upright"/>
              <a:ea typeface="Cormorant Upright"/>
              <a:cs typeface="Cormorant Upright"/>
            </a:endParaRPr>
          </a:p>
        </p:txBody>
      </p:sp>
      <p:graphicFrame>
        <p:nvGraphicFramePr>
          <p:cNvPr id="4" name="Table 3"/>
          <p:cNvGraphicFramePr>
            <a:graphicFrameLocks noGrp="1"/>
          </p:cNvGraphicFramePr>
          <p:nvPr/>
        </p:nvGraphicFramePr>
        <p:xfrm>
          <a:off x="533400" y="819150"/>
          <a:ext cx="8458200" cy="3962400"/>
        </p:xfrm>
        <a:graphic>
          <a:graphicData uri="http://schemas.openxmlformats.org/drawingml/2006/table">
            <a:tbl>
              <a:tblPr firstRow="1" bandRow="1">
                <a:tableStyleId>{5C22544A-7EE6-4342-B048-85BDC9FD1C3A}</a:tableStyleId>
              </a:tblPr>
              <a:tblGrid>
                <a:gridCol w="1981200"/>
                <a:gridCol w="4191000"/>
                <a:gridCol w="2286000"/>
              </a:tblGrid>
              <a:tr h="343231">
                <a:tc>
                  <a:txBody>
                    <a:bodyPr/>
                    <a:lstStyle/>
                    <a:p>
                      <a:pPr algn="ctr"/>
                      <a:r>
                        <a:rPr lang="en-US" sz="1400" b="1" dirty="0" smtClean="0">
                          <a:solidFill>
                            <a:srgbClr val="FF0000"/>
                          </a:solidFill>
                        </a:rPr>
                        <a:t>Event</a:t>
                      </a:r>
                      <a:endParaRPr lang="en-IN" sz="1400" b="1" dirty="0">
                        <a:solidFill>
                          <a:srgbClr val="FF0000"/>
                        </a:solidFill>
                      </a:endParaRPr>
                    </a:p>
                  </a:txBody>
                  <a:tcPr marL="32366" marR="32366" marT="16183" marB="16183" anchor="ctr"/>
                </a:tc>
                <a:tc>
                  <a:txBody>
                    <a:bodyPr/>
                    <a:lstStyle/>
                    <a:p>
                      <a:pPr algn="ctr"/>
                      <a:r>
                        <a:rPr lang="en-US" sz="1400" b="1" dirty="0" smtClean="0">
                          <a:solidFill>
                            <a:srgbClr val="FF0000"/>
                          </a:solidFill>
                        </a:rPr>
                        <a:t>Description</a:t>
                      </a:r>
                      <a:endParaRPr lang="en-IN" sz="1400" b="1" dirty="0">
                        <a:solidFill>
                          <a:srgbClr val="FF0000"/>
                        </a:solidFill>
                      </a:endParaRPr>
                    </a:p>
                  </a:txBody>
                  <a:tcPr marL="32366" marR="32366" marT="16183" marB="16183" anchor="ctr"/>
                </a:tc>
                <a:tc>
                  <a:txBody>
                    <a:bodyPr/>
                    <a:lstStyle/>
                    <a:p>
                      <a:pPr algn="ctr"/>
                      <a:r>
                        <a:rPr lang="en-US" sz="1400" b="1" dirty="0" smtClean="0">
                          <a:solidFill>
                            <a:srgbClr val="FF0000"/>
                          </a:solidFill>
                        </a:rPr>
                        <a:t>Listener</a:t>
                      </a:r>
                      <a:endParaRPr lang="en-IN" sz="1400" b="1" dirty="0">
                        <a:solidFill>
                          <a:srgbClr val="FF0000"/>
                        </a:solidFill>
                      </a:endParaRPr>
                    </a:p>
                  </a:txBody>
                  <a:tcPr marL="32366" marR="32366" marT="16183" marB="16183" anchor="ctr"/>
                </a:tc>
              </a:tr>
              <a:tr h="1003227">
                <a:tc>
                  <a:txBody>
                    <a:bodyPr/>
                    <a:lstStyle/>
                    <a:p>
                      <a:pPr marL="0" algn="ctr" defTabSz="914400" rtl="0" eaLnBrk="1" latinLnBrk="0" hangingPunct="1"/>
                      <a:r>
                        <a:rPr lang="en-IN" sz="1400" b="1" kern="1200" dirty="0" err="1">
                          <a:solidFill>
                            <a:schemeClr val="dk1"/>
                          </a:solidFill>
                          <a:latin typeface="+mn-lt"/>
                          <a:ea typeface="+mn-ea"/>
                          <a:cs typeface="+mn-cs"/>
                        </a:rPr>
                        <a:t>WindowEvent</a:t>
                      </a:r>
                      <a:endParaRPr lang="en-IN" sz="1400" b="1" kern="1200" dirty="0">
                        <a:solidFill>
                          <a:schemeClr val="dk1"/>
                        </a:solidFill>
                        <a:latin typeface="+mn-lt"/>
                        <a:ea typeface="+mn-ea"/>
                        <a:cs typeface="+mn-cs"/>
                      </a:endParaRPr>
                    </a:p>
                  </a:txBody>
                  <a:tcPr marL="32366" marR="32366" marT="16183" marB="16183" anchor="ctr"/>
                </a:tc>
                <a:tc>
                  <a:txBody>
                    <a:bodyPr/>
                    <a:lstStyle/>
                    <a:p>
                      <a:r>
                        <a:rPr lang="en-IN" sz="1400" b="1" dirty="0"/>
                        <a:t>generated when </a:t>
                      </a:r>
                      <a:r>
                        <a:rPr lang="en-IN" sz="1400" b="1" dirty="0">
                          <a:solidFill>
                            <a:srgbClr val="FF0000"/>
                          </a:solidFill>
                        </a:rPr>
                        <a:t>window</a:t>
                      </a:r>
                      <a:r>
                        <a:rPr lang="en-IN" sz="1400" b="1" dirty="0"/>
                        <a:t> is activated, deactivated, </a:t>
                      </a:r>
                      <a:r>
                        <a:rPr lang="en-IN" sz="1400" b="1" dirty="0" err="1"/>
                        <a:t>deiconified</a:t>
                      </a:r>
                      <a:r>
                        <a:rPr lang="en-IN" sz="1400" b="1" dirty="0"/>
                        <a:t>, </a:t>
                      </a:r>
                      <a:r>
                        <a:rPr lang="en-IN" sz="1400" b="1" dirty="0" err="1"/>
                        <a:t>iconified</a:t>
                      </a:r>
                      <a:r>
                        <a:rPr lang="en-IN" sz="1400" b="1" dirty="0"/>
                        <a:t>, opened or closed</a:t>
                      </a:r>
                    </a:p>
                  </a:txBody>
                  <a:tcPr marL="32366" marR="32366" marT="16183" marB="16183" anchor="ctr"/>
                </a:tc>
                <a:tc>
                  <a:txBody>
                    <a:bodyPr/>
                    <a:lstStyle/>
                    <a:p>
                      <a:pPr marL="0" algn="ctr" defTabSz="914400" rtl="0" eaLnBrk="1" latinLnBrk="0" hangingPunct="1"/>
                      <a:r>
                        <a:rPr lang="en-IN" sz="1400" b="1" kern="1200" dirty="0" err="1">
                          <a:solidFill>
                            <a:schemeClr val="dk1"/>
                          </a:solidFill>
                          <a:latin typeface="+mn-lt"/>
                          <a:ea typeface="+mn-ea"/>
                          <a:cs typeface="+mn-cs"/>
                        </a:rPr>
                        <a:t>WindowListener</a:t>
                      </a:r>
                      <a:endParaRPr lang="en-IN" sz="1400" b="1" kern="1200" dirty="0">
                        <a:solidFill>
                          <a:schemeClr val="dk1"/>
                        </a:solidFill>
                        <a:latin typeface="+mn-lt"/>
                        <a:ea typeface="+mn-ea"/>
                        <a:cs typeface="+mn-cs"/>
                      </a:endParaRPr>
                    </a:p>
                  </a:txBody>
                  <a:tcPr marL="32366" marR="32366" marT="16183" marB="16183" anchor="ctr"/>
                </a:tc>
              </a:tr>
              <a:tr h="762013">
                <a:tc>
                  <a:txBody>
                    <a:bodyPr/>
                    <a:lstStyle/>
                    <a:p>
                      <a:pPr algn="ctr"/>
                      <a:r>
                        <a:rPr lang="en-IN" sz="1400" b="1" dirty="0" err="1"/>
                        <a:t>ComponentEvent</a:t>
                      </a:r>
                      <a:endParaRPr lang="en-IN" sz="1400" b="1" dirty="0"/>
                    </a:p>
                  </a:txBody>
                  <a:tcPr marL="32366" marR="32366" marT="16183" marB="16183" anchor="ctr"/>
                </a:tc>
                <a:tc>
                  <a:txBody>
                    <a:bodyPr/>
                    <a:lstStyle/>
                    <a:p>
                      <a:r>
                        <a:rPr lang="en-IN" sz="1400" b="1" dirty="0"/>
                        <a:t>generated when </a:t>
                      </a:r>
                      <a:r>
                        <a:rPr lang="en-IN" sz="1400" b="1" dirty="0">
                          <a:solidFill>
                            <a:srgbClr val="FF0000"/>
                          </a:solidFill>
                        </a:rPr>
                        <a:t>component</a:t>
                      </a:r>
                      <a:r>
                        <a:rPr lang="en-IN" sz="1400" b="1" dirty="0"/>
                        <a:t> is hidden, moved, resized or set visible</a:t>
                      </a:r>
                    </a:p>
                  </a:txBody>
                  <a:tcPr marL="32366" marR="32366" marT="16183" marB="16183" anchor="ctr"/>
                </a:tc>
                <a:tc>
                  <a:txBody>
                    <a:bodyPr/>
                    <a:lstStyle/>
                    <a:p>
                      <a:pPr marL="0" algn="ctr" defTabSz="914400" rtl="0" eaLnBrk="1" latinLnBrk="0" hangingPunct="1"/>
                      <a:r>
                        <a:rPr lang="en-IN" sz="1400" b="1" kern="1200" dirty="0" err="1">
                          <a:solidFill>
                            <a:schemeClr val="dk1"/>
                          </a:solidFill>
                          <a:latin typeface="+mn-lt"/>
                          <a:ea typeface="+mn-ea"/>
                          <a:cs typeface="+mn-cs"/>
                        </a:rPr>
                        <a:t>ComponentEventListener</a:t>
                      </a:r>
                      <a:endParaRPr lang="en-IN" sz="1400" b="1" kern="1200" dirty="0">
                        <a:solidFill>
                          <a:schemeClr val="dk1"/>
                        </a:solidFill>
                        <a:latin typeface="+mn-lt"/>
                        <a:ea typeface="+mn-ea"/>
                        <a:cs typeface="+mn-cs"/>
                      </a:endParaRPr>
                    </a:p>
                  </a:txBody>
                  <a:tcPr marL="32366" marR="32366" marT="16183" marB="16183" anchor="ctr"/>
                </a:tc>
              </a:tr>
              <a:tr h="714386">
                <a:tc>
                  <a:txBody>
                    <a:bodyPr/>
                    <a:lstStyle/>
                    <a:p>
                      <a:pPr algn="ctr"/>
                      <a:r>
                        <a:rPr lang="en-IN" sz="1400" b="1" dirty="0" err="1"/>
                        <a:t>ContainerEvent</a:t>
                      </a:r>
                      <a:endParaRPr lang="en-IN" sz="1400" b="1" dirty="0"/>
                    </a:p>
                  </a:txBody>
                  <a:tcPr marL="32366" marR="32366" marT="16183" marB="16183" anchor="ctr"/>
                </a:tc>
                <a:tc>
                  <a:txBody>
                    <a:bodyPr/>
                    <a:lstStyle/>
                    <a:p>
                      <a:r>
                        <a:rPr lang="en-IN" sz="1400" b="1" dirty="0"/>
                        <a:t>generated when component is added or removed from container</a:t>
                      </a:r>
                    </a:p>
                  </a:txBody>
                  <a:tcPr marL="32366" marR="32366" marT="16183" marB="16183" anchor="ctr"/>
                </a:tc>
                <a:tc>
                  <a:txBody>
                    <a:bodyPr/>
                    <a:lstStyle/>
                    <a:p>
                      <a:pPr marL="0" algn="ctr" defTabSz="914400" rtl="0" eaLnBrk="1" latinLnBrk="0" hangingPunct="1"/>
                      <a:r>
                        <a:rPr lang="en-IN" sz="1400" b="1" kern="1200" dirty="0" err="1">
                          <a:solidFill>
                            <a:schemeClr val="dk1"/>
                          </a:solidFill>
                          <a:latin typeface="+mn-lt"/>
                          <a:ea typeface="+mn-ea"/>
                          <a:cs typeface="+mn-cs"/>
                        </a:rPr>
                        <a:t>ContainerListener</a:t>
                      </a:r>
                      <a:endParaRPr lang="en-IN" sz="1400" b="1" kern="1200" dirty="0">
                        <a:solidFill>
                          <a:schemeClr val="dk1"/>
                        </a:solidFill>
                        <a:latin typeface="+mn-lt"/>
                        <a:ea typeface="+mn-ea"/>
                        <a:cs typeface="+mn-cs"/>
                      </a:endParaRPr>
                    </a:p>
                  </a:txBody>
                  <a:tcPr marL="32366" marR="32366" marT="16183" marB="16183" anchor="ctr"/>
                </a:tc>
              </a:tr>
              <a:tr h="460460">
                <a:tc>
                  <a:txBody>
                    <a:bodyPr/>
                    <a:lstStyle/>
                    <a:p>
                      <a:pPr algn="ctr"/>
                      <a:r>
                        <a:rPr lang="en-IN" sz="1400" b="1" dirty="0" err="1"/>
                        <a:t>AdjustmentEvent</a:t>
                      </a:r>
                      <a:endParaRPr lang="en-IN" sz="1400" b="1" dirty="0"/>
                    </a:p>
                  </a:txBody>
                  <a:tcPr marL="32366" marR="32366" marT="16183" marB="16183" anchor="ctr"/>
                </a:tc>
                <a:tc>
                  <a:txBody>
                    <a:bodyPr/>
                    <a:lstStyle/>
                    <a:p>
                      <a:r>
                        <a:rPr lang="en-IN" sz="1400" b="1" dirty="0"/>
                        <a:t>generated when </a:t>
                      </a:r>
                      <a:r>
                        <a:rPr lang="en-IN" sz="1400" b="1" dirty="0">
                          <a:solidFill>
                            <a:srgbClr val="FF0000"/>
                          </a:solidFill>
                        </a:rPr>
                        <a:t>scroll bar</a:t>
                      </a:r>
                      <a:r>
                        <a:rPr lang="en-IN" sz="1400" b="1" dirty="0"/>
                        <a:t> is manipulated</a:t>
                      </a:r>
                    </a:p>
                  </a:txBody>
                  <a:tcPr marL="32366" marR="32366" marT="16183" marB="16183" anchor="ctr"/>
                </a:tc>
                <a:tc>
                  <a:txBody>
                    <a:bodyPr/>
                    <a:lstStyle/>
                    <a:p>
                      <a:pPr marL="0" algn="ctr" defTabSz="914400" rtl="0" eaLnBrk="1" latinLnBrk="0" hangingPunct="1"/>
                      <a:r>
                        <a:rPr lang="en-IN" sz="1400" b="1" kern="1200" dirty="0" err="1">
                          <a:solidFill>
                            <a:schemeClr val="dk1"/>
                          </a:solidFill>
                          <a:latin typeface="+mn-lt"/>
                          <a:ea typeface="+mn-ea"/>
                          <a:cs typeface="+mn-cs"/>
                        </a:rPr>
                        <a:t>AdjustmentListener</a:t>
                      </a:r>
                      <a:endParaRPr lang="en-IN" sz="1400" b="1" kern="1200" dirty="0">
                        <a:solidFill>
                          <a:schemeClr val="dk1"/>
                        </a:solidFill>
                        <a:latin typeface="+mn-lt"/>
                        <a:ea typeface="+mn-ea"/>
                        <a:cs typeface="+mn-cs"/>
                      </a:endParaRPr>
                    </a:p>
                  </a:txBody>
                  <a:tcPr marL="32366" marR="32366" marT="16183" marB="16183" anchor="ctr"/>
                </a:tc>
              </a:tr>
              <a:tr h="679083">
                <a:tc>
                  <a:txBody>
                    <a:bodyPr/>
                    <a:lstStyle/>
                    <a:p>
                      <a:pPr algn="ctr"/>
                      <a:r>
                        <a:rPr lang="en-IN" sz="1400" b="1" dirty="0" err="1"/>
                        <a:t>FocusEvent</a:t>
                      </a:r>
                      <a:endParaRPr lang="en-IN" sz="1400" b="1" dirty="0"/>
                    </a:p>
                  </a:txBody>
                  <a:tcPr marL="32366" marR="32366" marT="16183" marB="16183" anchor="ctr"/>
                </a:tc>
                <a:tc>
                  <a:txBody>
                    <a:bodyPr/>
                    <a:lstStyle/>
                    <a:p>
                      <a:r>
                        <a:rPr lang="en-IN" sz="1400" b="1" dirty="0"/>
                        <a:t>generated when </a:t>
                      </a:r>
                      <a:r>
                        <a:rPr lang="en-IN" sz="1400" b="1" dirty="0">
                          <a:solidFill>
                            <a:srgbClr val="FF0000"/>
                          </a:solidFill>
                        </a:rPr>
                        <a:t>component</a:t>
                      </a:r>
                      <a:r>
                        <a:rPr lang="en-IN" sz="1400" b="1" dirty="0"/>
                        <a:t> gains or loses keyboard focus</a:t>
                      </a:r>
                    </a:p>
                  </a:txBody>
                  <a:tcPr marL="32366" marR="32366" marT="16183" marB="16183" anchor="ctr"/>
                </a:tc>
                <a:tc>
                  <a:txBody>
                    <a:bodyPr/>
                    <a:lstStyle/>
                    <a:p>
                      <a:pPr marL="0" algn="ctr" defTabSz="914400" rtl="0" eaLnBrk="1" latinLnBrk="0" hangingPunct="1"/>
                      <a:r>
                        <a:rPr lang="en-IN" sz="1400" b="1" kern="1200" dirty="0" err="1">
                          <a:solidFill>
                            <a:schemeClr val="dk1"/>
                          </a:solidFill>
                          <a:latin typeface="+mn-lt"/>
                          <a:ea typeface="+mn-ea"/>
                          <a:cs typeface="+mn-cs"/>
                        </a:rPr>
                        <a:t>FocusListener</a:t>
                      </a:r>
                      <a:endParaRPr lang="en-IN" sz="1400" b="1" kern="1200" dirty="0">
                        <a:solidFill>
                          <a:schemeClr val="dk1"/>
                        </a:solidFill>
                        <a:latin typeface="+mn-lt"/>
                        <a:ea typeface="+mn-ea"/>
                        <a:cs typeface="+mn-cs"/>
                      </a:endParaRPr>
                    </a:p>
                  </a:txBody>
                  <a:tcPr marL="32366" marR="32366" marT="16183" marB="16183" anchor="ct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381000" y="0"/>
            <a:ext cx="5181600" cy="572700"/>
          </a:xfrm>
          <a:prstGeom prst="rect">
            <a:avLst/>
          </a:prstGeom>
        </p:spPr>
        <p:txBody>
          <a:bodyPr spcFirstLastPara="1" wrap="square" lIns="91425" tIns="91425" rIns="91425" bIns="91425" anchor="t" anchorCtr="0">
            <a:noAutofit/>
          </a:bodyPr>
          <a:lstStyle/>
          <a:p>
            <a:pPr lvl="0"/>
            <a:r>
              <a:rPr lang="en-US" dirty="0" smtClean="0"/>
              <a:t>Registration Methods</a:t>
            </a:r>
            <a:endParaRPr/>
          </a:p>
        </p:txBody>
      </p:sp>
      <p:sp>
        <p:nvSpPr>
          <p:cNvPr id="263" name="Google Shape;263;p37"/>
          <p:cNvSpPr txBox="1">
            <a:spLocks noGrp="1"/>
          </p:cNvSpPr>
          <p:nvPr>
            <p:ph type="subTitle" idx="1"/>
          </p:nvPr>
        </p:nvSpPr>
        <p:spPr>
          <a:xfrm>
            <a:off x="304800" y="666750"/>
            <a:ext cx="8229600" cy="4343400"/>
          </a:xfrm>
          <a:prstGeom prst="rect">
            <a:avLst/>
          </a:prstGeom>
        </p:spPr>
        <p:txBody>
          <a:bodyPr spcFirstLastPara="1" wrap="square" lIns="91425" tIns="91425" rIns="91425" bIns="91425" anchor="t" anchorCtr="0">
            <a:noAutofit/>
          </a:bodyPr>
          <a:lstStyle/>
          <a:p>
            <a:r>
              <a:rPr lang="en-US" b="1" dirty="0" smtClean="0"/>
              <a:t>Button</a:t>
            </a:r>
            <a:endParaRPr lang="en-US" dirty="0" smtClean="0"/>
          </a:p>
          <a:p>
            <a:pPr lvl="1" algn="l"/>
            <a:r>
              <a:rPr lang="en-US" dirty="0" smtClean="0"/>
              <a:t>public void </a:t>
            </a:r>
            <a:r>
              <a:rPr lang="en-US" dirty="0" err="1" smtClean="0"/>
              <a:t>addActionListener</a:t>
            </a:r>
            <a:r>
              <a:rPr lang="en-US" dirty="0" smtClean="0"/>
              <a:t>(</a:t>
            </a:r>
            <a:r>
              <a:rPr lang="en-US" dirty="0" err="1" smtClean="0"/>
              <a:t>ActionListener</a:t>
            </a:r>
            <a:r>
              <a:rPr lang="en-US" dirty="0" smtClean="0"/>
              <a:t> a){}</a:t>
            </a:r>
          </a:p>
          <a:p>
            <a:r>
              <a:rPr lang="en-US" b="1" dirty="0" err="1" smtClean="0"/>
              <a:t>TextField</a:t>
            </a:r>
            <a:endParaRPr lang="en-US" dirty="0" smtClean="0"/>
          </a:p>
          <a:p>
            <a:pPr lvl="1" algn="l"/>
            <a:r>
              <a:rPr lang="en-US" dirty="0" smtClean="0"/>
              <a:t>public void </a:t>
            </a:r>
            <a:r>
              <a:rPr lang="en-US" dirty="0" err="1" smtClean="0"/>
              <a:t>addActionListener</a:t>
            </a:r>
            <a:r>
              <a:rPr lang="en-US" dirty="0" smtClean="0"/>
              <a:t>(</a:t>
            </a:r>
            <a:r>
              <a:rPr lang="en-US" dirty="0" err="1" smtClean="0"/>
              <a:t>ActionListener</a:t>
            </a:r>
            <a:r>
              <a:rPr lang="en-US" dirty="0" smtClean="0"/>
              <a:t> a){}</a:t>
            </a:r>
          </a:p>
          <a:p>
            <a:pPr lvl="1" algn="l"/>
            <a:r>
              <a:rPr lang="en-US" dirty="0" smtClean="0"/>
              <a:t>public void </a:t>
            </a:r>
            <a:r>
              <a:rPr lang="en-US" dirty="0" err="1" smtClean="0"/>
              <a:t>addTextListener</a:t>
            </a:r>
            <a:r>
              <a:rPr lang="en-US" dirty="0" smtClean="0"/>
              <a:t>(</a:t>
            </a:r>
            <a:r>
              <a:rPr lang="en-US" dirty="0" err="1" smtClean="0"/>
              <a:t>TextListener</a:t>
            </a:r>
            <a:r>
              <a:rPr lang="en-US" dirty="0" smtClean="0"/>
              <a:t> a){}</a:t>
            </a:r>
          </a:p>
          <a:p>
            <a:r>
              <a:rPr lang="en-US" b="1" dirty="0" err="1" smtClean="0"/>
              <a:t>TextArea</a:t>
            </a:r>
            <a:endParaRPr lang="en-US" dirty="0" smtClean="0"/>
          </a:p>
          <a:p>
            <a:pPr lvl="1" algn="l"/>
            <a:r>
              <a:rPr lang="en-US" dirty="0" smtClean="0"/>
              <a:t>public void </a:t>
            </a:r>
            <a:r>
              <a:rPr lang="en-US" dirty="0" err="1" smtClean="0"/>
              <a:t>addTextListener</a:t>
            </a:r>
            <a:r>
              <a:rPr lang="en-US" dirty="0" smtClean="0"/>
              <a:t>(</a:t>
            </a:r>
            <a:r>
              <a:rPr lang="en-US" dirty="0" err="1" smtClean="0"/>
              <a:t>TextListener</a:t>
            </a:r>
            <a:r>
              <a:rPr lang="en-US" dirty="0" smtClean="0"/>
              <a:t> a){}</a:t>
            </a:r>
          </a:p>
          <a:p>
            <a:r>
              <a:rPr lang="en-US" b="1" dirty="0" smtClean="0"/>
              <a:t>Checkbox</a:t>
            </a:r>
            <a:endParaRPr lang="en-US" dirty="0" smtClean="0"/>
          </a:p>
          <a:p>
            <a:pPr lvl="1" algn="l"/>
            <a:r>
              <a:rPr lang="en-US" dirty="0" smtClean="0"/>
              <a:t>public void </a:t>
            </a:r>
            <a:r>
              <a:rPr lang="en-US" dirty="0" err="1" smtClean="0"/>
              <a:t>addItemListener</a:t>
            </a:r>
            <a:r>
              <a:rPr lang="en-US" dirty="0" smtClean="0"/>
              <a:t>(</a:t>
            </a:r>
            <a:r>
              <a:rPr lang="en-US" dirty="0" err="1" smtClean="0"/>
              <a:t>ItemListener</a:t>
            </a:r>
            <a:r>
              <a:rPr lang="en-US" dirty="0" smtClean="0"/>
              <a:t> a){}</a:t>
            </a:r>
          </a:p>
          <a:p>
            <a:r>
              <a:rPr lang="en-US" b="1" dirty="0" smtClean="0"/>
              <a:t>Choice</a:t>
            </a:r>
            <a:endParaRPr lang="en-US" dirty="0" smtClean="0"/>
          </a:p>
          <a:p>
            <a:pPr lvl="1" algn="l"/>
            <a:r>
              <a:rPr lang="en-US" dirty="0" smtClean="0"/>
              <a:t>public void </a:t>
            </a:r>
            <a:r>
              <a:rPr lang="en-US" dirty="0" err="1" smtClean="0"/>
              <a:t>addItemListener</a:t>
            </a:r>
            <a:r>
              <a:rPr lang="en-US" dirty="0" smtClean="0"/>
              <a:t>(</a:t>
            </a:r>
            <a:r>
              <a:rPr lang="en-US" dirty="0" err="1" smtClean="0"/>
              <a:t>ItemListener</a:t>
            </a:r>
            <a:r>
              <a:rPr lang="en-US" dirty="0" smtClean="0"/>
              <a:t> a){}</a:t>
            </a:r>
          </a:p>
          <a:p>
            <a:r>
              <a:rPr lang="en-US" b="1" dirty="0" smtClean="0"/>
              <a:t>List</a:t>
            </a:r>
            <a:endParaRPr lang="en-US" dirty="0" smtClean="0"/>
          </a:p>
          <a:p>
            <a:pPr lvl="1" algn="l"/>
            <a:r>
              <a:rPr lang="en-US" dirty="0" smtClean="0"/>
              <a:t>public void </a:t>
            </a:r>
            <a:r>
              <a:rPr lang="en-US" dirty="0" err="1" smtClean="0"/>
              <a:t>addActionListener</a:t>
            </a:r>
            <a:r>
              <a:rPr lang="en-US" dirty="0" smtClean="0"/>
              <a:t>(</a:t>
            </a:r>
            <a:r>
              <a:rPr lang="en-US" dirty="0" err="1" smtClean="0"/>
              <a:t>ActionListener</a:t>
            </a:r>
            <a:r>
              <a:rPr lang="en-US" dirty="0" smtClean="0"/>
              <a:t> a){}</a:t>
            </a:r>
          </a:p>
          <a:p>
            <a:pPr lvl="1" algn="l"/>
            <a:r>
              <a:rPr lang="en-US" dirty="0" smtClean="0"/>
              <a:t>public void </a:t>
            </a:r>
            <a:r>
              <a:rPr lang="en-US" dirty="0" err="1" smtClean="0"/>
              <a:t>addItemListener</a:t>
            </a:r>
            <a:r>
              <a:rPr lang="en-US" dirty="0" smtClean="0"/>
              <a:t>(</a:t>
            </a:r>
            <a:r>
              <a:rPr lang="en-US" dirty="0" err="1" smtClean="0"/>
              <a:t>ItemListener</a:t>
            </a:r>
            <a:r>
              <a:rPr lang="en-US" dirty="0" smtClean="0"/>
              <a:t> a){}</a:t>
            </a:r>
          </a:p>
          <a:p>
            <a:pPr>
              <a:spcBef>
                <a:spcPts val="0"/>
              </a:spcBef>
            </a:pPr>
            <a:endParaRPr lang="en-GB" dirty="0" smtClean="0"/>
          </a:p>
        </p:txBody>
      </p:sp>
      <p:cxnSp>
        <p:nvCxnSpPr>
          <p:cNvPr id="264" name="Google Shape;264;p37"/>
          <p:cNvCxnSpPr/>
          <p:nvPr/>
        </p:nvCxnSpPr>
        <p:spPr>
          <a:xfrm>
            <a:off x="457200" y="590550"/>
            <a:ext cx="7848600" cy="1588"/>
          </a:xfrm>
          <a:prstGeom prst="straightConnector1">
            <a:avLst/>
          </a:prstGeom>
          <a:noFill/>
          <a:ln w="9525" cap="flat" cmpd="sng">
            <a:solidFill>
              <a:schemeClr val="dk2"/>
            </a:solidFill>
            <a:prstDash val="solid"/>
            <a:round/>
            <a:headEnd type="none" w="med" len="med"/>
            <a:tailEnd type="none" w="med" len="med"/>
          </a:ln>
        </p:spPr>
      </p:cxnSp>
      <p:sp>
        <p:nvSpPr>
          <p:cNvPr id="265" name="Google Shape;265;p37"/>
          <p:cNvSpPr/>
          <p:nvPr/>
        </p:nvSpPr>
        <p:spPr>
          <a:xfrm>
            <a:off x="8153400" y="4381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381000" y="0"/>
            <a:ext cx="7543800" cy="572700"/>
          </a:xfrm>
          <a:prstGeom prst="rect">
            <a:avLst/>
          </a:prstGeom>
        </p:spPr>
        <p:txBody>
          <a:bodyPr spcFirstLastPara="1" wrap="square" lIns="91425" tIns="91425" rIns="91425" bIns="91425" anchor="t" anchorCtr="0">
            <a:noAutofit/>
          </a:bodyPr>
          <a:lstStyle/>
          <a:p>
            <a:pPr lvl="0"/>
            <a:r>
              <a:rPr lang="en-US" dirty="0" err="1" smtClean="0"/>
              <a:t>ActionEvent</a:t>
            </a:r>
            <a:r>
              <a:rPr lang="en-US" dirty="0" smtClean="0"/>
              <a:t> and </a:t>
            </a:r>
            <a:r>
              <a:rPr lang="en-US" dirty="0" err="1" smtClean="0"/>
              <a:t>ActionListener</a:t>
            </a:r>
            <a:endParaRPr/>
          </a:p>
        </p:txBody>
      </p:sp>
      <p:sp>
        <p:nvSpPr>
          <p:cNvPr id="263" name="Google Shape;263;p37"/>
          <p:cNvSpPr txBox="1">
            <a:spLocks noGrp="1"/>
          </p:cNvSpPr>
          <p:nvPr>
            <p:ph type="subTitle" idx="1"/>
          </p:nvPr>
        </p:nvSpPr>
        <p:spPr>
          <a:xfrm>
            <a:off x="304800" y="666750"/>
            <a:ext cx="8229600" cy="2971800"/>
          </a:xfrm>
          <a:prstGeom prst="rect">
            <a:avLst/>
          </a:prstGeom>
        </p:spPr>
        <p:txBody>
          <a:bodyPr spcFirstLastPara="1" wrap="square" lIns="91425" tIns="91425" rIns="91425" bIns="91425" anchor="t" anchorCtr="0">
            <a:noAutofit/>
          </a:bodyPr>
          <a:lstStyle/>
          <a:p>
            <a:r>
              <a:rPr lang="en-US" dirty="0" smtClean="0"/>
              <a:t>Action event is probably the easiest and most common event handlers to implement.</a:t>
            </a:r>
          </a:p>
          <a:p>
            <a:r>
              <a:rPr lang="en-US" dirty="0" smtClean="0"/>
              <a:t>Constructors of </a:t>
            </a:r>
            <a:r>
              <a:rPr lang="en-US" dirty="0" err="1" smtClean="0"/>
              <a:t>ActionEvent</a:t>
            </a:r>
            <a:r>
              <a:rPr lang="en-US" dirty="0" smtClean="0"/>
              <a:t>:</a:t>
            </a:r>
          </a:p>
          <a:p>
            <a:pPr lvl="1" algn="l"/>
            <a:r>
              <a:rPr lang="en-US" dirty="0" err="1" smtClean="0"/>
              <a:t>ActionEvent</a:t>
            </a:r>
            <a:r>
              <a:rPr lang="en-US" dirty="0" smtClean="0"/>
              <a:t>( Object Source, </a:t>
            </a:r>
            <a:r>
              <a:rPr lang="en-US" dirty="0" err="1" smtClean="0"/>
              <a:t>int</a:t>
            </a:r>
            <a:r>
              <a:rPr lang="en-US" dirty="0" smtClean="0"/>
              <a:t> type, String command)</a:t>
            </a:r>
          </a:p>
          <a:p>
            <a:pPr lvl="1" algn="l"/>
            <a:r>
              <a:rPr lang="en-US" dirty="0" err="1" smtClean="0"/>
              <a:t>ActionEvent</a:t>
            </a:r>
            <a:r>
              <a:rPr lang="en-US" dirty="0" smtClean="0"/>
              <a:t>( Object Source, </a:t>
            </a:r>
            <a:r>
              <a:rPr lang="en-US" dirty="0" err="1" smtClean="0"/>
              <a:t>int</a:t>
            </a:r>
            <a:r>
              <a:rPr lang="en-US" dirty="0" smtClean="0"/>
              <a:t> type, String command, </a:t>
            </a:r>
            <a:r>
              <a:rPr lang="en-US" dirty="0" err="1" smtClean="0"/>
              <a:t>int</a:t>
            </a:r>
            <a:r>
              <a:rPr lang="en-US" dirty="0" smtClean="0"/>
              <a:t> modifiers)</a:t>
            </a:r>
          </a:p>
          <a:p>
            <a:r>
              <a:rPr lang="en-US" dirty="0" smtClean="0"/>
              <a:t>Methods of </a:t>
            </a:r>
            <a:r>
              <a:rPr lang="en-US" dirty="0" err="1" smtClean="0"/>
              <a:t>ActionEvent</a:t>
            </a:r>
            <a:r>
              <a:rPr lang="en-US" dirty="0" smtClean="0"/>
              <a:t>:</a:t>
            </a:r>
          </a:p>
          <a:p>
            <a:pPr lvl="1" algn="l"/>
            <a:r>
              <a:rPr lang="en-US" dirty="0" smtClean="0"/>
              <a:t>String </a:t>
            </a:r>
            <a:r>
              <a:rPr lang="en-US" dirty="0" err="1" smtClean="0"/>
              <a:t>getActionCommand</a:t>
            </a:r>
            <a:r>
              <a:rPr lang="en-US" dirty="0" smtClean="0"/>
              <a:t>()</a:t>
            </a:r>
          </a:p>
          <a:p>
            <a:pPr lvl="1" algn="l"/>
            <a:r>
              <a:rPr lang="en-US" dirty="0" err="1" smtClean="0"/>
              <a:t>int</a:t>
            </a:r>
            <a:r>
              <a:rPr lang="en-US" dirty="0" smtClean="0"/>
              <a:t> </a:t>
            </a:r>
            <a:r>
              <a:rPr lang="en-US" dirty="0" err="1" smtClean="0"/>
              <a:t>getModifiers</a:t>
            </a:r>
            <a:r>
              <a:rPr lang="en-US" dirty="0" smtClean="0"/>
              <a:t>()</a:t>
            </a:r>
          </a:p>
          <a:p>
            <a:r>
              <a:rPr lang="en-US" dirty="0" smtClean="0"/>
              <a:t>Method of </a:t>
            </a:r>
            <a:r>
              <a:rPr lang="en-US" dirty="0" err="1" smtClean="0"/>
              <a:t>ActionListener</a:t>
            </a:r>
            <a:endParaRPr lang="en-US" dirty="0" smtClean="0"/>
          </a:p>
          <a:p>
            <a:pPr lvl="1" algn="l"/>
            <a:r>
              <a:rPr lang="en-US" dirty="0" smtClean="0"/>
              <a:t>void </a:t>
            </a:r>
            <a:r>
              <a:rPr lang="en-US" dirty="0" err="1" smtClean="0"/>
              <a:t>actionPerformed</a:t>
            </a:r>
            <a:r>
              <a:rPr lang="en-US" dirty="0" smtClean="0"/>
              <a:t>(</a:t>
            </a:r>
            <a:r>
              <a:rPr lang="en-US" dirty="0" err="1" smtClean="0"/>
              <a:t>ActionEvent</a:t>
            </a:r>
            <a:r>
              <a:rPr lang="en-US" dirty="0" smtClean="0"/>
              <a:t> </a:t>
            </a:r>
            <a:r>
              <a:rPr lang="en-US" dirty="0" err="1" smtClean="0"/>
              <a:t>obj</a:t>
            </a:r>
            <a:r>
              <a:rPr lang="en-US" dirty="0" smtClean="0"/>
              <a:t>)</a:t>
            </a:r>
          </a:p>
          <a:p>
            <a:pPr>
              <a:spcBef>
                <a:spcPts val="0"/>
              </a:spcBef>
            </a:pPr>
            <a:endParaRPr lang="en-GB" dirty="0" smtClean="0"/>
          </a:p>
        </p:txBody>
      </p:sp>
      <p:cxnSp>
        <p:nvCxnSpPr>
          <p:cNvPr id="264" name="Google Shape;264;p37"/>
          <p:cNvCxnSpPr/>
          <p:nvPr/>
        </p:nvCxnSpPr>
        <p:spPr>
          <a:xfrm>
            <a:off x="457200" y="590550"/>
            <a:ext cx="7848600" cy="1588"/>
          </a:xfrm>
          <a:prstGeom prst="straightConnector1">
            <a:avLst/>
          </a:prstGeom>
          <a:noFill/>
          <a:ln w="9525" cap="flat" cmpd="sng">
            <a:solidFill>
              <a:schemeClr val="dk2"/>
            </a:solidFill>
            <a:prstDash val="solid"/>
            <a:round/>
            <a:headEnd type="none" w="med" len="med"/>
            <a:tailEnd type="none" w="med" len="med"/>
          </a:ln>
        </p:spPr>
      </p:cxnSp>
      <p:sp>
        <p:nvSpPr>
          <p:cNvPr id="265" name="Google Shape;265;p37"/>
          <p:cNvSpPr/>
          <p:nvPr/>
        </p:nvSpPr>
        <p:spPr>
          <a:xfrm>
            <a:off x="8153400" y="4381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4"/>
          <p:cNvSpPr txBox="1">
            <a:spLocks noGrp="1"/>
          </p:cNvSpPr>
          <p:nvPr>
            <p:ph type="subTitle" idx="1"/>
          </p:nvPr>
        </p:nvSpPr>
        <p:spPr>
          <a:xfrm>
            <a:off x="838200" y="971550"/>
            <a:ext cx="7467600" cy="3607275"/>
          </a:xfrm>
          <a:prstGeom prst="rect">
            <a:avLst/>
          </a:prstGeom>
        </p:spPr>
        <p:txBody>
          <a:bodyPr spcFirstLastPara="1" wrap="square" lIns="91425" tIns="91425" rIns="91425" bIns="91425" anchor="t" anchorCtr="0">
            <a:noAutofit/>
          </a:bodyPr>
          <a:lstStyle/>
          <a:p>
            <a:r>
              <a:rPr lang="en-US" dirty="0" smtClean="0"/>
              <a:t>Generated when a checkbox or list item is clicked</a:t>
            </a:r>
          </a:p>
          <a:p>
            <a:r>
              <a:rPr lang="en-US" dirty="0" smtClean="0"/>
              <a:t>Constructor:</a:t>
            </a:r>
          </a:p>
          <a:p>
            <a:pPr lvl="1" algn="l"/>
            <a:r>
              <a:rPr lang="en-US" dirty="0" err="1" smtClean="0"/>
              <a:t>ItemEvent</a:t>
            </a:r>
            <a:r>
              <a:rPr lang="en-US" dirty="0" smtClean="0"/>
              <a:t>(Item source, </a:t>
            </a:r>
            <a:r>
              <a:rPr lang="en-US" dirty="0" err="1" smtClean="0"/>
              <a:t>int</a:t>
            </a:r>
            <a:r>
              <a:rPr lang="en-US" dirty="0" smtClean="0"/>
              <a:t> type, </a:t>
            </a:r>
            <a:r>
              <a:rPr lang="en-US" dirty="0" err="1" smtClean="0"/>
              <a:t>int</a:t>
            </a:r>
            <a:r>
              <a:rPr lang="en-US" dirty="0" smtClean="0"/>
              <a:t> state)</a:t>
            </a:r>
          </a:p>
          <a:p>
            <a:r>
              <a:rPr lang="en-US" dirty="0" smtClean="0"/>
              <a:t>Constants:</a:t>
            </a:r>
          </a:p>
          <a:p>
            <a:pPr lvl="1" algn="l"/>
            <a:r>
              <a:rPr lang="en-US" dirty="0" smtClean="0"/>
              <a:t>SELECTED</a:t>
            </a:r>
          </a:p>
          <a:p>
            <a:pPr lvl="1" algn="l"/>
            <a:r>
              <a:rPr lang="en-US" dirty="0" smtClean="0"/>
              <a:t>DESELECTED</a:t>
            </a:r>
          </a:p>
          <a:p>
            <a:r>
              <a:rPr lang="en-US" dirty="0" smtClean="0"/>
              <a:t>This class implements method:</a:t>
            </a:r>
          </a:p>
          <a:p>
            <a:pPr lvl="1" algn="l"/>
            <a:r>
              <a:rPr lang="en-US" dirty="0" smtClean="0"/>
              <a:t>void </a:t>
            </a:r>
            <a:r>
              <a:rPr lang="en-US" dirty="0" err="1" smtClean="0"/>
              <a:t>itemStateChanged</a:t>
            </a:r>
            <a:r>
              <a:rPr lang="en-US" dirty="0" smtClean="0"/>
              <a:t>(</a:t>
            </a:r>
            <a:r>
              <a:rPr lang="en-US" dirty="0" err="1" smtClean="0"/>
              <a:t>ItemEvent</a:t>
            </a:r>
            <a:r>
              <a:rPr lang="en-US" dirty="0" smtClean="0"/>
              <a:t> </a:t>
            </a:r>
            <a:r>
              <a:rPr lang="en-US" dirty="0" err="1" smtClean="0"/>
              <a:t>obj</a:t>
            </a:r>
            <a:r>
              <a:rPr lang="en-US" dirty="0" smtClean="0"/>
              <a:t>)</a:t>
            </a:r>
          </a:p>
          <a:p>
            <a:endParaRPr lang="en-US" dirty="0"/>
          </a:p>
        </p:txBody>
      </p:sp>
      <p:sp>
        <p:nvSpPr>
          <p:cNvPr id="357" name="Google Shape;357;p44"/>
          <p:cNvSpPr txBox="1">
            <a:spLocks noGrp="1"/>
          </p:cNvSpPr>
          <p:nvPr>
            <p:ph type="title"/>
          </p:nvPr>
        </p:nvSpPr>
        <p:spPr>
          <a:xfrm>
            <a:off x="685800" y="133350"/>
            <a:ext cx="6705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ItemEvent and ItemListener</a:t>
            </a:r>
            <a:endParaRPr/>
          </a:p>
        </p:txBody>
      </p:sp>
      <p:cxnSp>
        <p:nvCxnSpPr>
          <p:cNvPr id="359" name="Google Shape;359;p44"/>
          <p:cNvCxnSpPr/>
          <p:nvPr/>
        </p:nvCxnSpPr>
        <p:spPr>
          <a:xfrm>
            <a:off x="838200" y="742950"/>
            <a:ext cx="7607700" cy="0"/>
          </a:xfrm>
          <a:prstGeom prst="straightConnector1">
            <a:avLst/>
          </a:prstGeom>
          <a:noFill/>
          <a:ln w="9525" cap="flat" cmpd="sng">
            <a:solidFill>
              <a:schemeClr val="dk2"/>
            </a:solidFill>
            <a:prstDash val="solid"/>
            <a:round/>
            <a:headEnd type="none" w="med" len="med"/>
            <a:tailEnd type="none" w="med" len="med"/>
          </a:ln>
        </p:spPr>
      </p:cxnSp>
      <p:sp>
        <p:nvSpPr>
          <p:cNvPr id="360" name="Google Shape;360;p44"/>
          <p:cNvSpPr/>
          <p:nvPr/>
        </p:nvSpPr>
        <p:spPr>
          <a:xfrm>
            <a:off x="8305800" y="5905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title"/>
          </p:nvPr>
        </p:nvSpPr>
        <p:spPr>
          <a:xfrm>
            <a:off x="685800" y="209550"/>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MouseEvent and MouseListener</a:t>
            </a:r>
            <a:endParaRPr/>
          </a:p>
        </p:txBody>
      </p:sp>
      <p:sp>
        <p:nvSpPr>
          <p:cNvPr id="281" name="Google Shape;281;p39"/>
          <p:cNvSpPr txBox="1">
            <a:spLocks noGrp="1"/>
          </p:cNvSpPr>
          <p:nvPr>
            <p:ph type="subTitle" idx="1"/>
          </p:nvPr>
        </p:nvSpPr>
        <p:spPr>
          <a:xfrm>
            <a:off x="0" y="971550"/>
            <a:ext cx="3276600" cy="3429000"/>
          </a:xfrm>
          <a:prstGeom prst="rect">
            <a:avLst/>
          </a:prstGeom>
        </p:spPr>
        <p:txBody>
          <a:bodyPr spcFirstLastPara="1" wrap="square" lIns="91425" tIns="91425" rIns="91425" bIns="91425" anchor="t" anchorCtr="0">
            <a:noAutofit/>
          </a:bodyPr>
          <a:lstStyle/>
          <a:p>
            <a:r>
              <a:rPr lang="en-US" dirty="0" smtClean="0"/>
              <a:t>Constants:</a:t>
            </a:r>
          </a:p>
          <a:p>
            <a:pPr lvl="1" algn="l"/>
            <a:r>
              <a:rPr lang="en-US" dirty="0" smtClean="0">
                <a:latin typeface="Century Gothic" pitchFamily="34" charset="0"/>
              </a:rPr>
              <a:t>MOUSE_CLICKED</a:t>
            </a:r>
          </a:p>
          <a:p>
            <a:pPr lvl="1" algn="l"/>
            <a:r>
              <a:rPr lang="en-US" dirty="0" smtClean="0">
                <a:latin typeface="Century Gothic" pitchFamily="34" charset="0"/>
              </a:rPr>
              <a:t>MOUSE_PRESSED</a:t>
            </a:r>
          </a:p>
          <a:p>
            <a:pPr lvl="1" algn="l"/>
            <a:r>
              <a:rPr lang="en-US" dirty="0" smtClean="0">
                <a:latin typeface="Century Gothic" pitchFamily="34" charset="0"/>
              </a:rPr>
              <a:t>MOUSE_RELEASED</a:t>
            </a:r>
          </a:p>
          <a:p>
            <a:pPr lvl="1" algn="l"/>
            <a:r>
              <a:rPr lang="en-US" dirty="0" smtClean="0">
                <a:latin typeface="Century Gothic" pitchFamily="34" charset="0"/>
              </a:rPr>
              <a:t>MOUSE_DRAGGED</a:t>
            </a:r>
          </a:p>
          <a:p>
            <a:pPr lvl="1" algn="l"/>
            <a:r>
              <a:rPr lang="en-US" dirty="0" smtClean="0">
                <a:latin typeface="Century Gothic" pitchFamily="34" charset="0"/>
              </a:rPr>
              <a:t>MOUSE_ENTERED</a:t>
            </a:r>
          </a:p>
          <a:p>
            <a:pPr lvl="1" algn="l"/>
            <a:r>
              <a:rPr lang="en-US" dirty="0" smtClean="0">
                <a:latin typeface="Century Gothic" pitchFamily="34" charset="0"/>
              </a:rPr>
              <a:t>MOUSE_EXITED</a:t>
            </a:r>
          </a:p>
          <a:p>
            <a:pPr lvl="1" algn="l"/>
            <a:r>
              <a:rPr lang="en-US" dirty="0" smtClean="0">
                <a:latin typeface="Century Gothic" pitchFamily="34" charset="0"/>
              </a:rPr>
              <a:t>MOUSE_MOVED</a:t>
            </a:r>
          </a:p>
          <a:p>
            <a:pPr lvl="1" algn="l">
              <a:buNone/>
            </a:pPr>
            <a:endParaRPr lang="en-US" dirty="0" smtClean="0">
              <a:latin typeface="Century Gothic" pitchFamily="34" charset="0"/>
            </a:endParaRPr>
          </a:p>
          <a:p>
            <a:r>
              <a:rPr lang="en-US" dirty="0" smtClean="0"/>
              <a:t>Methods:</a:t>
            </a:r>
          </a:p>
          <a:p>
            <a:pPr lvl="1" algn="l"/>
            <a:r>
              <a:rPr lang="en-US" dirty="0" err="1" smtClean="0"/>
              <a:t>getX</a:t>
            </a:r>
            <a:r>
              <a:rPr lang="en-US" dirty="0" smtClean="0"/>
              <a:t>( ),</a:t>
            </a:r>
            <a:r>
              <a:rPr lang="en-US" dirty="0" err="1" smtClean="0"/>
              <a:t>getY</a:t>
            </a:r>
            <a:r>
              <a:rPr lang="en-US" dirty="0" smtClean="0"/>
              <a:t>( ), </a:t>
            </a:r>
            <a:r>
              <a:rPr lang="en-US" dirty="0" err="1" smtClean="0"/>
              <a:t>getClickCount</a:t>
            </a:r>
            <a:r>
              <a:rPr lang="en-US" dirty="0" smtClean="0"/>
              <a:t>( ) </a:t>
            </a:r>
          </a:p>
          <a:p>
            <a:endParaRPr lang="en-GB" sz="1600" dirty="0" smtClean="0"/>
          </a:p>
        </p:txBody>
      </p:sp>
      <p:cxnSp>
        <p:nvCxnSpPr>
          <p:cNvPr id="282" name="Google Shape;282;p39"/>
          <p:cNvCxnSpPr/>
          <p:nvPr/>
        </p:nvCxnSpPr>
        <p:spPr>
          <a:xfrm>
            <a:off x="762000" y="895350"/>
            <a:ext cx="7607700" cy="0"/>
          </a:xfrm>
          <a:prstGeom prst="straightConnector1">
            <a:avLst/>
          </a:prstGeom>
          <a:noFill/>
          <a:ln w="9525" cap="flat" cmpd="sng">
            <a:solidFill>
              <a:schemeClr val="dk2"/>
            </a:solidFill>
            <a:prstDash val="solid"/>
            <a:round/>
            <a:headEnd type="none" w="med" len="med"/>
            <a:tailEnd type="none" w="med" len="med"/>
          </a:ln>
        </p:spPr>
      </p:cxnSp>
      <p:sp>
        <p:nvSpPr>
          <p:cNvPr id="283" name="Google Shape;283;p39"/>
          <p:cNvSpPr/>
          <p:nvPr/>
        </p:nvSpPr>
        <p:spPr>
          <a:xfrm>
            <a:off x="8305800" y="7429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1;p39"/>
          <p:cNvSpPr txBox="1">
            <a:spLocks/>
          </p:cNvSpPr>
          <p:nvPr/>
        </p:nvSpPr>
        <p:spPr>
          <a:xfrm>
            <a:off x="4267200" y="971550"/>
            <a:ext cx="3276600" cy="4114800"/>
          </a:xfrm>
          <a:prstGeom prst="rect">
            <a:avLst/>
          </a:prstGeom>
          <a:noFill/>
          <a:ln>
            <a:noFill/>
          </a:ln>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chemeClr val="dk2"/>
              </a:buClr>
              <a:buSzPts val="1400"/>
              <a:buFont typeface="Darker Grotesque Medium"/>
              <a:buChar char="●"/>
              <a:tabLst/>
              <a:defRPr/>
            </a:pPr>
            <a:endParaRPr kumimoji="0" lang="en-GB" sz="1600" b="0" i="0" u="none" strike="noStrike" kern="0" cap="none" spc="0" normalizeH="0" baseline="0" noProof="0" dirty="0" smtClean="0">
              <a:ln>
                <a:noFill/>
              </a:ln>
              <a:solidFill>
                <a:schemeClr val="dk1"/>
              </a:solidFill>
              <a:effectLst/>
              <a:uLnTx/>
              <a:uFillTx/>
              <a:latin typeface="Darker Grotesque Medium"/>
              <a:ea typeface="Darker Grotesque Medium"/>
              <a:cs typeface="Darker Grotesque Medium"/>
              <a:sym typeface="Darker Grotesque Medium"/>
            </a:endParaRPr>
          </a:p>
        </p:txBody>
      </p:sp>
      <p:sp>
        <p:nvSpPr>
          <p:cNvPr id="7" name="Google Shape;281;p39"/>
          <p:cNvSpPr txBox="1">
            <a:spLocks/>
          </p:cNvSpPr>
          <p:nvPr/>
        </p:nvSpPr>
        <p:spPr>
          <a:xfrm>
            <a:off x="3962400" y="1028700"/>
            <a:ext cx="4953000" cy="3295650"/>
          </a:xfrm>
          <a:prstGeom prst="rect">
            <a:avLst/>
          </a:prstGeom>
          <a:noFill/>
          <a:ln>
            <a:noFill/>
          </a:ln>
        </p:spPr>
        <p:txBody>
          <a:bodyPr spcFirstLastPara="1" wrap="square" lIns="91425" tIns="91425" rIns="91425" bIns="91425" anchor="t" anchorCtr="0">
            <a:noAutofit/>
          </a:bodyPr>
          <a:lstStyle/>
          <a:p>
            <a:r>
              <a:rPr lang="en-US" sz="1600" dirty="0" smtClean="0">
                <a:latin typeface="Bahnschrift" pitchFamily="34" charset="0"/>
              </a:rPr>
              <a:t>Methods </a:t>
            </a:r>
            <a:r>
              <a:rPr lang="en-US" sz="1600" b="1" dirty="0" smtClean="0">
                <a:latin typeface="Bahnschrift" pitchFamily="34" charset="0"/>
              </a:rPr>
              <a:t>of </a:t>
            </a:r>
            <a:r>
              <a:rPr lang="en-US" sz="1600" b="1" dirty="0" err="1" smtClean="0">
                <a:latin typeface="Bahnschrift" pitchFamily="34" charset="0"/>
              </a:rPr>
              <a:t>MouseListener</a:t>
            </a:r>
            <a:r>
              <a:rPr lang="en-US" sz="1600" b="1" dirty="0" smtClean="0">
                <a:latin typeface="Bahnschrift" pitchFamily="34" charset="0"/>
              </a:rPr>
              <a:t> </a:t>
            </a:r>
          </a:p>
          <a:p>
            <a:pPr lvl="1"/>
            <a:r>
              <a:rPr lang="en-US" sz="1600" dirty="0" smtClean="0">
                <a:latin typeface="Bahnschrift" pitchFamily="34" charset="0"/>
              </a:rPr>
              <a:t>	void </a:t>
            </a:r>
            <a:r>
              <a:rPr lang="en-US" sz="1600" dirty="0" err="1" smtClean="0">
                <a:latin typeface="Bahnschrift" pitchFamily="34" charset="0"/>
              </a:rPr>
              <a:t>mouseClicked</a:t>
            </a:r>
            <a:r>
              <a:rPr lang="en-US" sz="1600" dirty="0" smtClean="0">
                <a:latin typeface="Bahnschrift" pitchFamily="34" charset="0"/>
              </a:rPr>
              <a:t>(</a:t>
            </a:r>
            <a:r>
              <a:rPr lang="en-US" sz="1600" dirty="0" err="1" smtClean="0">
                <a:latin typeface="Bahnschrift" pitchFamily="34" charset="0"/>
              </a:rPr>
              <a:t>MouseEvent</a:t>
            </a:r>
            <a:r>
              <a:rPr lang="en-US" sz="1600" dirty="0" smtClean="0">
                <a:latin typeface="Bahnschrift" pitchFamily="34" charset="0"/>
              </a:rPr>
              <a:t> </a:t>
            </a:r>
            <a:r>
              <a:rPr lang="en-US" sz="1600" dirty="0" err="1" smtClean="0">
                <a:latin typeface="Bahnschrift" pitchFamily="34" charset="0"/>
              </a:rPr>
              <a:t>obj</a:t>
            </a:r>
            <a:r>
              <a:rPr lang="en-US" sz="1600" dirty="0" smtClean="0">
                <a:latin typeface="Bahnschrift" pitchFamily="34" charset="0"/>
              </a:rPr>
              <a:t>)</a:t>
            </a:r>
          </a:p>
          <a:p>
            <a:pPr lvl="1"/>
            <a:r>
              <a:rPr lang="en-US" sz="1600" dirty="0" smtClean="0">
                <a:latin typeface="Bahnschrift" pitchFamily="34" charset="0"/>
              </a:rPr>
              <a:t>	void  </a:t>
            </a:r>
            <a:r>
              <a:rPr lang="en-US" sz="1600" dirty="0" err="1" smtClean="0">
                <a:latin typeface="Bahnschrift" pitchFamily="34" charset="0"/>
              </a:rPr>
              <a:t>mousePressed</a:t>
            </a:r>
            <a:r>
              <a:rPr lang="en-US" sz="1600" dirty="0" smtClean="0">
                <a:latin typeface="Bahnschrift" pitchFamily="34" charset="0"/>
              </a:rPr>
              <a:t>(</a:t>
            </a:r>
            <a:r>
              <a:rPr lang="en-US" sz="1600" dirty="0" err="1" smtClean="0">
                <a:latin typeface="Bahnschrift" pitchFamily="34" charset="0"/>
              </a:rPr>
              <a:t>MouseEvent</a:t>
            </a:r>
            <a:r>
              <a:rPr lang="en-US" sz="1600" dirty="0" smtClean="0">
                <a:latin typeface="Bahnschrift" pitchFamily="34" charset="0"/>
              </a:rPr>
              <a:t> </a:t>
            </a:r>
            <a:r>
              <a:rPr lang="en-US" sz="1600" dirty="0" err="1" smtClean="0">
                <a:latin typeface="Bahnschrift" pitchFamily="34" charset="0"/>
              </a:rPr>
              <a:t>obj</a:t>
            </a:r>
            <a:r>
              <a:rPr lang="en-US" sz="1600" dirty="0" smtClean="0">
                <a:latin typeface="Bahnschrift" pitchFamily="34" charset="0"/>
              </a:rPr>
              <a:t>)</a:t>
            </a:r>
          </a:p>
          <a:p>
            <a:pPr lvl="1"/>
            <a:r>
              <a:rPr lang="en-US" sz="1600" dirty="0" smtClean="0">
                <a:latin typeface="Bahnschrift" pitchFamily="34" charset="0"/>
              </a:rPr>
              <a:t>	void  </a:t>
            </a:r>
            <a:r>
              <a:rPr lang="en-US" sz="1600" dirty="0" err="1" smtClean="0">
                <a:latin typeface="Bahnschrift" pitchFamily="34" charset="0"/>
              </a:rPr>
              <a:t>mouseReleased</a:t>
            </a:r>
            <a:r>
              <a:rPr lang="en-US" sz="1600" dirty="0" smtClean="0">
                <a:latin typeface="Bahnschrift" pitchFamily="34" charset="0"/>
              </a:rPr>
              <a:t>(</a:t>
            </a:r>
            <a:r>
              <a:rPr lang="en-US" sz="1600" dirty="0" err="1" smtClean="0">
                <a:latin typeface="Bahnschrift" pitchFamily="34" charset="0"/>
              </a:rPr>
              <a:t>MouseEvent</a:t>
            </a:r>
            <a:r>
              <a:rPr lang="en-US" sz="1600" dirty="0" smtClean="0">
                <a:latin typeface="Bahnschrift" pitchFamily="34" charset="0"/>
              </a:rPr>
              <a:t> </a:t>
            </a:r>
            <a:r>
              <a:rPr lang="en-US" sz="1600" dirty="0" err="1" smtClean="0">
                <a:latin typeface="Bahnschrift" pitchFamily="34" charset="0"/>
              </a:rPr>
              <a:t>obj</a:t>
            </a:r>
            <a:r>
              <a:rPr lang="en-US" sz="1600" dirty="0" smtClean="0">
                <a:latin typeface="Bahnschrift" pitchFamily="34" charset="0"/>
              </a:rPr>
              <a:t>)</a:t>
            </a:r>
          </a:p>
          <a:p>
            <a:pPr lvl="1"/>
            <a:r>
              <a:rPr lang="en-US" sz="1600" dirty="0" smtClean="0">
                <a:latin typeface="Bahnschrift" pitchFamily="34" charset="0"/>
              </a:rPr>
              <a:t>	void  </a:t>
            </a:r>
            <a:r>
              <a:rPr lang="en-US" sz="1600" dirty="0" err="1" smtClean="0">
                <a:latin typeface="Bahnschrift" pitchFamily="34" charset="0"/>
              </a:rPr>
              <a:t>mouseEntered</a:t>
            </a:r>
            <a:r>
              <a:rPr lang="en-US" sz="1600" dirty="0" smtClean="0">
                <a:latin typeface="Bahnschrift" pitchFamily="34" charset="0"/>
              </a:rPr>
              <a:t>(</a:t>
            </a:r>
            <a:r>
              <a:rPr lang="en-US" sz="1600" dirty="0" err="1" smtClean="0">
                <a:latin typeface="Bahnschrift" pitchFamily="34" charset="0"/>
              </a:rPr>
              <a:t>MouseEvent</a:t>
            </a:r>
            <a:r>
              <a:rPr lang="en-US" sz="1600" dirty="0" smtClean="0">
                <a:latin typeface="Bahnschrift" pitchFamily="34" charset="0"/>
              </a:rPr>
              <a:t> </a:t>
            </a:r>
            <a:r>
              <a:rPr lang="en-US" sz="1600" dirty="0" err="1" smtClean="0">
                <a:latin typeface="Bahnschrift" pitchFamily="34" charset="0"/>
              </a:rPr>
              <a:t>obj</a:t>
            </a:r>
            <a:r>
              <a:rPr lang="en-US" sz="1600" dirty="0" smtClean="0">
                <a:latin typeface="Bahnschrift" pitchFamily="34" charset="0"/>
              </a:rPr>
              <a:t>)</a:t>
            </a:r>
          </a:p>
          <a:p>
            <a:pPr lvl="1"/>
            <a:r>
              <a:rPr lang="en-US" sz="1600" dirty="0" smtClean="0">
                <a:latin typeface="Bahnschrift" pitchFamily="34" charset="0"/>
              </a:rPr>
              <a:t>	void </a:t>
            </a:r>
            <a:r>
              <a:rPr lang="en-US" sz="1600" dirty="0" err="1" smtClean="0">
                <a:latin typeface="Bahnschrift" pitchFamily="34" charset="0"/>
              </a:rPr>
              <a:t>mouseExited</a:t>
            </a:r>
            <a:r>
              <a:rPr lang="en-US" sz="1600" dirty="0" smtClean="0">
                <a:latin typeface="Bahnschrift" pitchFamily="34" charset="0"/>
              </a:rPr>
              <a:t>(</a:t>
            </a:r>
            <a:r>
              <a:rPr lang="en-US" sz="1600" dirty="0" err="1" smtClean="0">
                <a:latin typeface="Bahnschrift" pitchFamily="34" charset="0"/>
              </a:rPr>
              <a:t>MouseEvent</a:t>
            </a:r>
            <a:r>
              <a:rPr lang="en-US" sz="1600" dirty="0" smtClean="0">
                <a:latin typeface="Bahnschrift" pitchFamily="34" charset="0"/>
              </a:rPr>
              <a:t> </a:t>
            </a:r>
            <a:r>
              <a:rPr lang="en-US" sz="1600" dirty="0" err="1" smtClean="0">
                <a:latin typeface="Bahnschrift" pitchFamily="34" charset="0"/>
              </a:rPr>
              <a:t>obj</a:t>
            </a:r>
            <a:r>
              <a:rPr lang="en-US" sz="1600" dirty="0" smtClean="0">
                <a:latin typeface="Bahnschrift" pitchFamily="34" charset="0"/>
              </a:rPr>
              <a:t>)</a:t>
            </a:r>
          </a:p>
          <a:p>
            <a:pPr lvl="1"/>
            <a:endParaRPr lang="en-US" sz="1600" dirty="0" smtClean="0">
              <a:latin typeface="Bahnschrift" pitchFamily="34" charset="0"/>
            </a:endParaRPr>
          </a:p>
          <a:p>
            <a:r>
              <a:rPr lang="en-US" sz="1600" dirty="0" smtClean="0">
                <a:latin typeface="Bahnschrift" pitchFamily="34" charset="0"/>
              </a:rPr>
              <a:t>Methods </a:t>
            </a:r>
            <a:r>
              <a:rPr lang="en-US" sz="1600" b="1" dirty="0" smtClean="0">
                <a:latin typeface="Bahnschrift" pitchFamily="34" charset="0"/>
              </a:rPr>
              <a:t>of </a:t>
            </a:r>
            <a:r>
              <a:rPr lang="en-US" sz="1600" b="1" dirty="0" err="1" smtClean="0">
                <a:latin typeface="Bahnschrift" pitchFamily="34" charset="0"/>
              </a:rPr>
              <a:t>MouseMotionListener</a:t>
            </a:r>
            <a:endParaRPr lang="en-US" sz="1600" b="1" dirty="0" smtClean="0">
              <a:latin typeface="Bahnschrift" pitchFamily="34" charset="0"/>
            </a:endParaRPr>
          </a:p>
          <a:p>
            <a:pPr lvl="1"/>
            <a:r>
              <a:rPr lang="en-US" sz="1600" dirty="0" smtClean="0">
                <a:latin typeface="Bahnschrift" pitchFamily="34" charset="0"/>
              </a:rPr>
              <a:t>	void </a:t>
            </a:r>
            <a:r>
              <a:rPr lang="en-US" sz="1600" dirty="0" err="1" smtClean="0">
                <a:latin typeface="Bahnschrift" pitchFamily="34" charset="0"/>
              </a:rPr>
              <a:t>mouseMoved</a:t>
            </a:r>
            <a:r>
              <a:rPr lang="en-US" sz="1600" dirty="0" smtClean="0">
                <a:latin typeface="Bahnschrift" pitchFamily="34" charset="0"/>
              </a:rPr>
              <a:t>(</a:t>
            </a:r>
            <a:r>
              <a:rPr lang="en-US" sz="1600" dirty="0" err="1" smtClean="0">
                <a:latin typeface="Bahnschrift" pitchFamily="34" charset="0"/>
              </a:rPr>
              <a:t>MouseEvent</a:t>
            </a:r>
            <a:r>
              <a:rPr lang="en-US" sz="1600" dirty="0" smtClean="0">
                <a:latin typeface="Bahnschrift" pitchFamily="34" charset="0"/>
              </a:rPr>
              <a:t> </a:t>
            </a:r>
            <a:r>
              <a:rPr lang="en-US" sz="1600" dirty="0" err="1" smtClean="0">
                <a:latin typeface="Bahnschrift" pitchFamily="34" charset="0"/>
              </a:rPr>
              <a:t>obj</a:t>
            </a:r>
            <a:r>
              <a:rPr lang="en-US" sz="1600" dirty="0" smtClean="0">
                <a:latin typeface="Bahnschrift" pitchFamily="34" charset="0"/>
              </a:rPr>
              <a:t>)</a:t>
            </a:r>
          </a:p>
          <a:p>
            <a:pPr lvl="1"/>
            <a:r>
              <a:rPr lang="en-US" sz="1600" dirty="0" smtClean="0">
                <a:latin typeface="Bahnschrift" pitchFamily="34" charset="0"/>
              </a:rPr>
              <a:t>	void </a:t>
            </a:r>
            <a:r>
              <a:rPr lang="en-US" sz="1600" dirty="0" err="1" smtClean="0">
                <a:latin typeface="Bahnschrift" pitchFamily="34" charset="0"/>
              </a:rPr>
              <a:t>mouseDragged</a:t>
            </a:r>
            <a:r>
              <a:rPr lang="en-US" sz="1600" dirty="0" smtClean="0">
                <a:latin typeface="Bahnschrift" pitchFamily="34" charset="0"/>
              </a:rPr>
              <a:t>(</a:t>
            </a:r>
            <a:r>
              <a:rPr lang="en-US" sz="1600" dirty="0" err="1" smtClean="0">
                <a:latin typeface="Bahnschrift" pitchFamily="34" charset="0"/>
              </a:rPr>
              <a:t>MouseEvent</a:t>
            </a:r>
            <a:r>
              <a:rPr lang="en-US" sz="1600" dirty="0" smtClean="0">
                <a:latin typeface="Bahnschrift" pitchFamily="34" charset="0"/>
              </a:rPr>
              <a:t> </a:t>
            </a:r>
            <a:r>
              <a:rPr lang="en-US" sz="1600" dirty="0" err="1" smtClean="0">
                <a:latin typeface="Bahnschrift" pitchFamily="34" charset="0"/>
              </a:rPr>
              <a:t>obj</a:t>
            </a:r>
            <a:r>
              <a:rPr lang="en-US" sz="1600" dirty="0" smtClean="0">
                <a:latin typeface="Bahnschrift" pitchFamily="34" charset="0"/>
              </a:rPr>
              <a:t>)</a:t>
            </a:r>
          </a:p>
          <a:p>
            <a:endParaRPr lang="en-US" sz="1800" dirty="0" smtClean="0"/>
          </a:p>
          <a:p>
            <a:pPr marL="457200" marR="0" lvl="0" indent="-317500" algn="l" defTabSz="914400" rtl="0" eaLnBrk="1" fontAlgn="auto" latinLnBrk="0" hangingPunct="1">
              <a:lnSpc>
                <a:spcPct val="100000"/>
              </a:lnSpc>
              <a:spcBef>
                <a:spcPts val="0"/>
              </a:spcBef>
              <a:spcAft>
                <a:spcPts val="0"/>
              </a:spcAft>
              <a:buClr>
                <a:schemeClr val="dk2"/>
              </a:buClr>
              <a:buSzPts val="1400"/>
              <a:buFont typeface="Darker Grotesque Medium"/>
              <a:buChar char="●"/>
              <a:tabLst/>
              <a:defRPr/>
            </a:pPr>
            <a:endParaRPr kumimoji="0" lang="en-GB" sz="1800" b="0" i="0" u="none" strike="noStrike" kern="0" cap="none" spc="0" normalizeH="0" baseline="0" noProof="0" dirty="0" smtClean="0">
              <a:ln>
                <a:noFill/>
              </a:ln>
              <a:solidFill>
                <a:schemeClr val="dk1"/>
              </a:solidFill>
              <a:effectLst/>
              <a:uLnTx/>
              <a:uFillTx/>
              <a:latin typeface="Darker Grotesque Medium"/>
              <a:ea typeface="Darker Grotesque Medium"/>
              <a:cs typeface="Darker Grotesque Medium"/>
              <a:sym typeface="Darker Grotesque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6"/>
          <p:cNvSpPr txBox="1">
            <a:spLocks noGrp="1"/>
          </p:cNvSpPr>
          <p:nvPr>
            <p:ph type="title"/>
          </p:nvPr>
        </p:nvSpPr>
        <p:spPr>
          <a:xfrm>
            <a:off x="152400" y="133350"/>
            <a:ext cx="7704000" cy="5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KeyEvent and KeyListener</a:t>
            </a:r>
            <a:endParaRPr/>
          </a:p>
        </p:txBody>
      </p:sp>
      <p:sp>
        <p:nvSpPr>
          <p:cNvPr id="404" name="Google Shape;404;p46"/>
          <p:cNvSpPr txBox="1">
            <a:spLocks noGrp="1"/>
          </p:cNvSpPr>
          <p:nvPr>
            <p:ph type="body" idx="1"/>
          </p:nvPr>
        </p:nvSpPr>
        <p:spPr>
          <a:xfrm>
            <a:off x="720000" y="971550"/>
            <a:ext cx="7704000" cy="3660602"/>
          </a:xfrm>
          <a:prstGeom prst="rect">
            <a:avLst/>
          </a:prstGeom>
        </p:spPr>
        <p:txBody>
          <a:bodyPr spcFirstLastPara="1" wrap="square" lIns="91425" tIns="91425" rIns="91425" bIns="91425" anchor="t" anchorCtr="0">
            <a:noAutofit/>
          </a:bodyPr>
          <a:lstStyle/>
          <a:p>
            <a:r>
              <a:rPr lang="en-US" dirty="0" smtClean="0"/>
              <a:t>Event is generated when key is pressed of the keyboard</a:t>
            </a:r>
          </a:p>
          <a:p>
            <a:r>
              <a:rPr lang="en-US" dirty="0" smtClean="0"/>
              <a:t>Constant:</a:t>
            </a:r>
          </a:p>
          <a:p>
            <a:pPr lvl="1"/>
            <a:r>
              <a:rPr lang="en-US" dirty="0" smtClean="0">
                <a:latin typeface="Century Gothic" pitchFamily="34" charset="0"/>
              </a:rPr>
              <a:t>KEY_PRESSED</a:t>
            </a:r>
          </a:p>
          <a:p>
            <a:pPr lvl="1"/>
            <a:r>
              <a:rPr lang="en-US" dirty="0" smtClean="0">
                <a:latin typeface="Century Gothic" pitchFamily="34" charset="0"/>
              </a:rPr>
              <a:t>KEY_RELEASED</a:t>
            </a:r>
          </a:p>
          <a:p>
            <a:pPr lvl="1"/>
            <a:r>
              <a:rPr lang="en-US" dirty="0" smtClean="0">
                <a:latin typeface="Century Gothic" pitchFamily="34" charset="0"/>
              </a:rPr>
              <a:t>KEY_TYPED</a:t>
            </a:r>
          </a:p>
          <a:p>
            <a:pPr lvl="1">
              <a:buNone/>
            </a:pPr>
            <a:endParaRPr lang="en-US" dirty="0" smtClean="0"/>
          </a:p>
          <a:p>
            <a:r>
              <a:rPr lang="en-US" dirty="0" smtClean="0"/>
              <a:t>Methods of </a:t>
            </a:r>
            <a:r>
              <a:rPr lang="en-US" dirty="0" err="1" smtClean="0"/>
              <a:t>KeyListener</a:t>
            </a:r>
            <a:r>
              <a:rPr lang="en-US" dirty="0" smtClean="0"/>
              <a:t>:</a:t>
            </a:r>
          </a:p>
          <a:p>
            <a:pPr lvl="1"/>
            <a:r>
              <a:rPr lang="en-US" dirty="0" smtClean="0"/>
              <a:t>void </a:t>
            </a:r>
            <a:r>
              <a:rPr lang="en-US" dirty="0" err="1" smtClean="0"/>
              <a:t>keyPressed</a:t>
            </a:r>
            <a:r>
              <a:rPr lang="en-US" dirty="0" smtClean="0"/>
              <a:t>(</a:t>
            </a:r>
            <a:r>
              <a:rPr lang="en-US" dirty="0" err="1" smtClean="0"/>
              <a:t>KeyEvent</a:t>
            </a:r>
            <a:r>
              <a:rPr lang="en-US" dirty="0" smtClean="0"/>
              <a:t> </a:t>
            </a:r>
            <a:r>
              <a:rPr lang="en-US" dirty="0" err="1" smtClean="0"/>
              <a:t>obj</a:t>
            </a:r>
            <a:r>
              <a:rPr lang="en-US" dirty="0" smtClean="0"/>
              <a:t>)</a:t>
            </a:r>
          </a:p>
          <a:p>
            <a:pPr lvl="1"/>
            <a:r>
              <a:rPr lang="en-US" dirty="0" smtClean="0"/>
              <a:t>void </a:t>
            </a:r>
            <a:r>
              <a:rPr lang="en-US" dirty="0" err="1" smtClean="0"/>
              <a:t>keyReleased</a:t>
            </a:r>
            <a:r>
              <a:rPr lang="en-US" dirty="0" smtClean="0"/>
              <a:t>(</a:t>
            </a:r>
            <a:r>
              <a:rPr lang="en-US" dirty="0" err="1" smtClean="0"/>
              <a:t>KeyEvent</a:t>
            </a:r>
            <a:r>
              <a:rPr lang="en-US" dirty="0" smtClean="0"/>
              <a:t> </a:t>
            </a:r>
            <a:r>
              <a:rPr lang="en-US" dirty="0" err="1" smtClean="0"/>
              <a:t>obj</a:t>
            </a:r>
            <a:r>
              <a:rPr lang="en-US" dirty="0" smtClean="0"/>
              <a:t>)</a:t>
            </a:r>
          </a:p>
          <a:p>
            <a:pPr lvl="1"/>
            <a:r>
              <a:rPr lang="en-US" dirty="0" smtClean="0"/>
              <a:t>void </a:t>
            </a:r>
            <a:r>
              <a:rPr lang="en-US" dirty="0" err="1" smtClean="0"/>
              <a:t>keyTyped</a:t>
            </a:r>
            <a:r>
              <a:rPr lang="en-US" dirty="0" smtClean="0"/>
              <a:t>(</a:t>
            </a:r>
            <a:r>
              <a:rPr lang="en-US" dirty="0" err="1" smtClean="0"/>
              <a:t>KeyEvent</a:t>
            </a:r>
            <a:r>
              <a:rPr lang="en-US" dirty="0" smtClean="0"/>
              <a:t> </a:t>
            </a:r>
            <a:r>
              <a:rPr lang="en-US" dirty="0" err="1" smtClean="0"/>
              <a:t>obj</a:t>
            </a:r>
            <a:r>
              <a:rPr lang="en-US" dirty="0" smtClean="0"/>
              <a:t>)</a:t>
            </a:r>
          </a:p>
          <a:p>
            <a:endParaRPr lang="en-IN" dirty="0" smtClean="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2"/>
          <p:cNvSpPr txBox="1">
            <a:spLocks noGrp="1"/>
          </p:cNvSpPr>
          <p:nvPr>
            <p:ph type="title"/>
          </p:nvPr>
        </p:nvSpPr>
        <p:spPr>
          <a:xfrm>
            <a:off x="914400" y="209550"/>
            <a:ext cx="5638200" cy="100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TextEvent and TextListener</a:t>
            </a:r>
            <a:endParaRPr/>
          </a:p>
        </p:txBody>
      </p:sp>
      <p:sp>
        <p:nvSpPr>
          <p:cNvPr id="166" name="Google Shape;166;p32"/>
          <p:cNvSpPr txBox="1">
            <a:spLocks noGrp="1"/>
          </p:cNvSpPr>
          <p:nvPr>
            <p:ph type="subTitle" idx="1"/>
          </p:nvPr>
        </p:nvSpPr>
        <p:spPr>
          <a:xfrm>
            <a:off x="762000" y="1047750"/>
            <a:ext cx="7717500" cy="3886200"/>
          </a:xfrm>
          <a:prstGeom prst="rect">
            <a:avLst/>
          </a:prstGeom>
        </p:spPr>
        <p:txBody>
          <a:bodyPr spcFirstLastPara="1" wrap="square" lIns="91425" tIns="91425" rIns="91425" bIns="91425" anchor="t" anchorCtr="0">
            <a:noAutofit/>
          </a:bodyPr>
          <a:lstStyle/>
          <a:p>
            <a:r>
              <a:rPr lang="en-US" dirty="0" smtClean="0"/>
              <a:t>Generated when user inputs text into </a:t>
            </a:r>
            <a:r>
              <a:rPr lang="en-US" dirty="0" err="1" smtClean="0"/>
              <a:t>TextField</a:t>
            </a:r>
            <a:r>
              <a:rPr lang="en-US" dirty="0" smtClean="0"/>
              <a:t> or </a:t>
            </a:r>
            <a:r>
              <a:rPr lang="en-US" dirty="0" err="1" smtClean="0"/>
              <a:t>TextArea</a:t>
            </a:r>
            <a:endParaRPr lang="en-US" dirty="0" smtClean="0"/>
          </a:p>
          <a:p>
            <a:r>
              <a:rPr lang="en-US" dirty="0" smtClean="0"/>
              <a:t>Constants:</a:t>
            </a:r>
          </a:p>
          <a:p>
            <a:pPr lvl="1" algn="l"/>
            <a:r>
              <a:rPr lang="en-US" dirty="0" smtClean="0">
                <a:latin typeface="Comic Sans MS" pitchFamily="66" charset="0"/>
              </a:rPr>
              <a:t>TEXT_VALUE_CHANGED</a:t>
            </a:r>
          </a:p>
          <a:p>
            <a:pPr lvl="1"/>
            <a:endParaRPr lang="en-US" dirty="0" smtClean="0"/>
          </a:p>
          <a:p>
            <a:r>
              <a:rPr lang="en-US" dirty="0" smtClean="0"/>
              <a:t>Listener method:</a:t>
            </a:r>
          </a:p>
          <a:p>
            <a:pPr lvl="1" algn="l"/>
            <a:r>
              <a:rPr lang="en-US" dirty="0" smtClean="0"/>
              <a:t>void </a:t>
            </a:r>
            <a:r>
              <a:rPr lang="en-US" dirty="0" err="1" smtClean="0"/>
              <a:t>textValueChanged</a:t>
            </a:r>
            <a:r>
              <a:rPr lang="en-US" dirty="0" smtClean="0"/>
              <a:t>(</a:t>
            </a:r>
            <a:r>
              <a:rPr lang="en-US" dirty="0" err="1" smtClean="0"/>
              <a:t>TextEvent</a:t>
            </a:r>
            <a:r>
              <a:rPr lang="en-US" dirty="0" smtClean="0"/>
              <a:t> e)</a:t>
            </a:r>
          </a:p>
          <a:p>
            <a:pPr>
              <a:spcBef>
                <a:spcPts val="1200"/>
              </a:spcBef>
              <a:spcAft>
                <a:spcPts val="600"/>
              </a:spcAft>
            </a:pPr>
            <a:endParaRPr lang="en-IN" b="1" dirty="0" smtClean="0">
              <a:solidFill>
                <a:srgbClr val="FF0000"/>
              </a:solidFill>
            </a:endParaRPr>
          </a:p>
        </p:txBody>
      </p:sp>
      <p:cxnSp>
        <p:nvCxnSpPr>
          <p:cNvPr id="167" name="Google Shape;167;p32"/>
          <p:cNvCxnSpPr/>
          <p:nvPr/>
        </p:nvCxnSpPr>
        <p:spPr>
          <a:xfrm>
            <a:off x="838200" y="971550"/>
            <a:ext cx="7607700" cy="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32"/>
          <p:cNvSpPr/>
          <p:nvPr/>
        </p:nvSpPr>
        <p:spPr>
          <a:xfrm>
            <a:off x="8305800" y="8191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6"/>
          <p:cNvSpPr txBox="1">
            <a:spLocks noGrp="1"/>
          </p:cNvSpPr>
          <p:nvPr>
            <p:ph type="title"/>
          </p:nvPr>
        </p:nvSpPr>
        <p:spPr>
          <a:xfrm>
            <a:off x="152400" y="133350"/>
            <a:ext cx="7704000" cy="5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WindowEvent and WindowListener</a:t>
            </a:r>
            <a:endParaRPr/>
          </a:p>
        </p:txBody>
      </p:sp>
      <p:sp>
        <p:nvSpPr>
          <p:cNvPr id="404" name="Google Shape;404;p46"/>
          <p:cNvSpPr txBox="1">
            <a:spLocks noGrp="1"/>
          </p:cNvSpPr>
          <p:nvPr>
            <p:ph type="body" idx="1"/>
          </p:nvPr>
        </p:nvSpPr>
        <p:spPr>
          <a:xfrm>
            <a:off x="720000" y="971550"/>
            <a:ext cx="7704000" cy="3660602"/>
          </a:xfrm>
          <a:prstGeom prst="rect">
            <a:avLst/>
          </a:prstGeom>
        </p:spPr>
        <p:txBody>
          <a:bodyPr spcFirstLastPara="1" wrap="square" lIns="91425" tIns="91425" rIns="91425" bIns="91425" anchor="t" anchorCtr="0">
            <a:noAutofit/>
          </a:bodyPr>
          <a:lstStyle/>
          <a:p>
            <a:r>
              <a:rPr lang="en-US" dirty="0" smtClean="0"/>
              <a:t>Handles events related to window </a:t>
            </a:r>
          </a:p>
          <a:p>
            <a:r>
              <a:rPr lang="en-US" dirty="0" smtClean="0"/>
              <a:t>Constants:</a:t>
            </a:r>
          </a:p>
          <a:p>
            <a:pPr lvl="1"/>
            <a:r>
              <a:rPr lang="en-US" dirty="0" smtClean="0">
                <a:latin typeface="Century Gothic" pitchFamily="34" charset="0"/>
              </a:rPr>
              <a:t>WINDOW_ACTIVATED</a:t>
            </a:r>
          </a:p>
          <a:p>
            <a:pPr lvl="1"/>
            <a:r>
              <a:rPr lang="en-US" dirty="0" smtClean="0">
                <a:latin typeface="Century Gothic" pitchFamily="34" charset="0"/>
              </a:rPr>
              <a:t>WINDOW_DEACTIVATED</a:t>
            </a:r>
          </a:p>
          <a:p>
            <a:pPr lvl="1"/>
            <a:r>
              <a:rPr lang="en-US" dirty="0" smtClean="0">
                <a:latin typeface="Century Gothic" pitchFamily="34" charset="0"/>
              </a:rPr>
              <a:t>WINDOW_CLOSING</a:t>
            </a:r>
          </a:p>
          <a:p>
            <a:pPr lvl="1"/>
            <a:r>
              <a:rPr lang="en-US" dirty="0" smtClean="0">
                <a:latin typeface="Century Gothic" pitchFamily="34" charset="0"/>
              </a:rPr>
              <a:t>WINDOW_CLOSED</a:t>
            </a:r>
          </a:p>
          <a:p>
            <a:pPr lvl="1"/>
            <a:r>
              <a:rPr lang="en-US" dirty="0" smtClean="0">
                <a:latin typeface="Century Gothic" pitchFamily="34" charset="0"/>
              </a:rPr>
              <a:t>WINDOW_OPENED</a:t>
            </a:r>
          </a:p>
          <a:p>
            <a:pPr lvl="1"/>
            <a:r>
              <a:rPr lang="en-US" dirty="0" smtClean="0">
                <a:latin typeface="Century Gothic" pitchFamily="34" charset="0"/>
              </a:rPr>
              <a:t>WINDOW_GAINED_FOCUS</a:t>
            </a:r>
          </a:p>
          <a:p>
            <a:pPr lvl="1"/>
            <a:r>
              <a:rPr lang="en-US" dirty="0" smtClean="0">
                <a:latin typeface="Century Gothic" pitchFamily="34" charset="0"/>
              </a:rPr>
              <a:t>WINDOW_LOST_FOCUS</a:t>
            </a:r>
          </a:p>
          <a:p>
            <a:pPr lvl="1"/>
            <a:r>
              <a:rPr lang="en-US" dirty="0" smtClean="0">
                <a:latin typeface="Century Gothic" pitchFamily="34" charset="0"/>
              </a:rPr>
              <a:t>WINDOW_ICONIFIED (Minimize)</a:t>
            </a:r>
          </a:p>
          <a:p>
            <a:pPr lvl="1"/>
            <a:r>
              <a:rPr lang="en-US" dirty="0" smtClean="0">
                <a:latin typeface="Century Gothic" pitchFamily="34" charset="0"/>
              </a:rPr>
              <a:t>WINDOW_DEICONIFIED</a:t>
            </a:r>
          </a:p>
          <a:p>
            <a:pPr lvl="1"/>
            <a:r>
              <a:rPr lang="en-US" dirty="0" smtClean="0">
                <a:latin typeface="Century Gothic" pitchFamily="34" charset="0"/>
              </a:rPr>
              <a:t>WINDOW_STATE_CHANGED</a:t>
            </a:r>
          </a:p>
          <a:p>
            <a:r>
              <a:rPr lang="en-US" sz="2400" b="1" dirty="0" smtClean="0"/>
              <a:t>Methods of listener is according to above constants</a:t>
            </a:r>
          </a:p>
          <a:p>
            <a:endParaRPr lang="en-IN" dirty="0" smtClean="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2"/>
          <p:cNvSpPr txBox="1">
            <a:spLocks noGrp="1"/>
          </p:cNvSpPr>
          <p:nvPr>
            <p:ph type="title"/>
          </p:nvPr>
        </p:nvSpPr>
        <p:spPr>
          <a:xfrm>
            <a:off x="914400" y="209550"/>
            <a:ext cx="5638200" cy="100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Container</a:t>
            </a:r>
            <a:endParaRPr/>
          </a:p>
        </p:txBody>
      </p:sp>
      <p:sp>
        <p:nvSpPr>
          <p:cNvPr id="166" name="Google Shape;166;p32"/>
          <p:cNvSpPr txBox="1">
            <a:spLocks noGrp="1"/>
          </p:cNvSpPr>
          <p:nvPr>
            <p:ph type="subTitle" idx="1"/>
          </p:nvPr>
        </p:nvSpPr>
        <p:spPr>
          <a:xfrm>
            <a:off x="762000" y="1047750"/>
            <a:ext cx="7717500" cy="3886200"/>
          </a:xfrm>
          <a:prstGeom prst="rect">
            <a:avLst/>
          </a:prstGeom>
        </p:spPr>
        <p:txBody>
          <a:bodyPr spcFirstLastPara="1" wrap="square" lIns="91425" tIns="91425" rIns="91425" bIns="91425" anchor="t" anchorCtr="0">
            <a:noAutofit/>
          </a:bodyPr>
          <a:lstStyle/>
          <a:p>
            <a:pPr>
              <a:spcBef>
                <a:spcPts val="1200"/>
              </a:spcBef>
              <a:spcAft>
                <a:spcPts val="600"/>
              </a:spcAft>
            </a:pPr>
            <a:r>
              <a:rPr lang="en-IN" dirty="0" smtClean="0"/>
              <a:t>The Container is a component in AWT that can contain another components like buttons, </a:t>
            </a:r>
            <a:r>
              <a:rPr lang="en-IN" dirty="0" err="1" smtClean="0"/>
              <a:t>textfields</a:t>
            </a:r>
            <a:r>
              <a:rPr lang="en-IN" dirty="0" smtClean="0"/>
              <a:t>, labels etc. </a:t>
            </a:r>
          </a:p>
          <a:p>
            <a:pPr>
              <a:spcBef>
                <a:spcPts val="1200"/>
              </a:spcBef>
              <a:spcAft>
                <a:spcPts val="600"/>
              </a:spcAft>
            </a:pPr>
            <a:r>
              <a:rPr lang="en-IN" dirty="0" smtClean="0"/>
              <a:t>The classes that extends Container class are known as container such as </a:t>
            </a:r>
            <a:r>
              <a:rPr lang="en-IN" b="1" dirty="0" smtClean="0">
                <a:solidFill>
                  <a:srgbClr val="FF0000"/>
                </a:solidFill>
              </a:rPr>
              <a:t>Frame, Dialog, Panel and Applet.</a:t>
            </a:r>
          </a:p>
          <a:p>
            <a:pPr>
              <a:spcBef>
                <a:spcPts val="1200"/>
              </a:spcBef>
              <a:spcAft>
                <a:spcPts val="600"/>
              </a:spcAft>
            </a:pPr>
            <a:r>
              <a:rPr lang="en-IN" b="1" dirty="0" smtClean="0">
                <a:solidFill>
                  <a:srgbClr val="FF0000"/>
                </a:solidFill>
              </a:rPr>
              <a:t>Creating and adding Components :</a:t>
            </a:r>
          </a:p>
          <a:p>
            <a:pPr>
              <a:buNone/>
            </a:pPr>
            <a:r>
              <a:rPr lang="en-US" dirty="0" smtClean="0"/>
              <a:t>		Label lab = new Label ("Hi, I m Label");     </a:t>
            </a:r>
          </a:p>
          <a:p>
            <a:pPr>
              <a:buNone/>
            </a:pPr>
            <a:r>
              <a:rPr lang="en-US" dirty="0" smtClean="0"/>
              <a:t>		add (lab); // same as </a:t>
            </a:r>
            <a:r>
              <a:rPr lang="en-US" b="1" dirty="0" err="1" smtClean="0">
                <a:solidFill>
                  <a:srgbClr val="00B0F0"/>
                </a:solidFill>
              </a:rPr>
              <a:t>this.add</a:t>
            </a:r>
            <a:r>
              <a:rPr lang="en-US" b="1" dirty="0" smtClean="0">
                <a:solidFill>
                  <a:srgbClr val="00B0F0"/>
                </a:solidFill>
              </a:rPr>
              <a:t>(lab);</a:t>
            </a:r>
            <a:r>
              <a:rPr lang="en-US" dirty="0" smtClean="0"/>
              <a:t>            </a:t>
            </a:r>
          </a:p>
          <a:p>
            <a:pPr>
              <a:buNone/>
            </a:pPr>
            <a:r>
              <a:rPr lang="en-US" dirty="0" smtClean="0"/>
              <a:t>		Button but = new Button ("Click me!");</a:t>
            </a:r>
          </a:p>
          <a:p>
            <a:pPr>
              <a:buNone/>
            </a:pPr>
            <a:r>
              <a:rPr lang="en-US" dirty="0" smtClean="0"/>
              <a:t>		 add (but);</a:t>
            </a:r>
          </a:p>
          <a:p>
            <a:pPr>
              <a:buNone/>
            </a:pPr>
            <a:r>
              <a:rPr lang="en-US" dirty="0" smtClean="0"/>
              <a:t>		Checkbox toggle = new Checkbox ("toggle");</a:t>
            </a:r>
          </a:p>
          <a:p>
            <a:pPr>
              <a:buNone/>
            </a:pPr>
            <a:r>
              <a:rPr lang="en-US" dirty="0" smtClean="0"/>
              <a:t>		add(toggle);</a:t>
            </a:r>
          </a:p>
          <a:p>
            <a:pPr>
              <a:buNone/>
            </a:pPr>
            <a:r>
              <a:rPr lang="en-US" dirty="0" smtClean="0"/>
              <a:t>		</a:t>
            </a:r>
            <a:r>
              <a:rPr lang="en-US" dirty="0" err="1" smtClean="0"/>
              <a:t>TextField</a:t>
            </a:r>
            <a:r>
              <a:rPr lang="en-US" dirty="0" smtClean="0"/>
              <a:t> txt = new </a:t>
            </a:r>
            <a:r>
              <a:rPr lang="en-US" dirty="0" err="1" smtClean="0"/>
              <a:t>TextField</a:t>
            </a:r>
            <a:r>
              <a:rPr lang="en-US" dirty="0" smtClean="0"/>
              <a:t> ("Initial text.", 20);</a:t>
            </a:r>
          </a:p>
          <a:p>
            <a:pPr>
              <a:buNone/>
            </a:pPr>
            <a:r>
              <a:rPr lang="en-US" dirty="0" smtClean="0"/>
              <a:t>		add(txt);</a:t>
            </a:r>
          </a:p>
          <a:p>
            <a:pPr>
              <a:spcBef>
                <a:spcPts val="1200"/>
              </a:spcBef>
              <a:spcAft>
                <a:spcPts val="600"/>
              </a:spcAft>
            </a:pPr>
            <a:endParaRPr lang="en-IN" b="1" dirty="0" smtClean="0">
              <a:solidFill>
                <a:srgbClr val="FF0000"/>
              </a:solidFill>
            </a:endParaRPr>
          </a:p>
        </p:txBody>
      </p:sp>
      <p:cxnSp>
        <p:nvCxnSpPr>
          <p:cNvPr id="167" name="Google Shape;167;p32"/>
          <p:cNvCxnSpPr/>
          <p:nvPr/>
        </p:nvCxnSpPr>
        <p:spPr>
          <a:xfrm>
            <a:off x="838200" y="971550"/>
            <a:ext cx="7607700" cy="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32"/>
          <p:cNvSpPr/>
          <p:nvPr/>
        </p:nvSpPr>
        <p:spPr>
          <a:xfrm>
            <a:off x="8305800" y="8191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4"/>
          </p:nvPr>
        </p:nvSpPr>
        <p:spPr>
          <a:xfrm>
            <a:off x="914400" y="133350"/>
            <a:ext cx="6553200" cy="584700"/>
          </a:xfrm>
        </p:spPr>
        <p:txBody>
          <a:bodyPr/>
          <a:lstStyle/>
          <a:p>
            <a:r>
              <a:rPr lang="en-US" dirty="0" smtClean="0"/>
              <a:t>Methods of </a:t>
            </a:r>
            <a:r>
              <a:rPr lang="en-US" dirty="0" err="1" smtClean="0"/>
              <a:t>WindowListener</a:t>
            </a:r>
            <a:endParaRPr lang="en-US" dirty="0"/>
          </a:p>
        </p:txBody>
      </p:sp>
      <p:graphicFrame>
        <p:nvGraphicFramePr>
          <p:cNvPr id="6" name="Table 5"/>
          <p:cNvGraphicFramePr>
            <a:graphicFrameLocks noGrp="1"/>
          </p:cNvGraphicFramePr>
          <p:nvPr/>
        </p:nvGraphicFramePr>
        <p:xfrm>
          <a:off x="533400" y="1047750"/>
          <a:ext cx="8000999" cy="3559557"/>
        </p:xfrm>
        <a:graphic>
          <a:graphicData uri="http://schemas.openxmlformats.org/drawingml/2006/table">
            <a:tbl>
              <a:tblPr>
                <a:tableStyleId>{3C2FFA5D-87B4-456A-9821-1D502468CF0F}</a:tableStyleId>
              </a:tblPr>
              <a:tblGrid>
                <a:gridCol w="500062"/>
                <a:gridCol w="3667125"/>
                <a:gridCol w="3833812"/>
              </a:tblGrid>
              <a:tr h="327031">
                <a:tc>
                  <a:txBody>
                    <a:bodyPr/>
                    <a:lstStyle/>
                    <a:p>
                      <a:pPr algn="l" fontAlgn="t"/>
                      <a:r>
                        <a:rPr lang="en-US" sz="1050" dirty="0"/>
                        <a:t>Sr. no.</a:t>
                      </a:r>
                      <a:endParaRPr lang="en-US" sz="1050" dirty="0">
                        <a:solidFill>
                          <a:srgbClr val="000000"/>
                        </a:solidFill>
                        <a:latin typeface="times new roman"/>
                      </a:endParaRPr>
                    </a:p>
                  </a:txBody>
                  <a:tcPr marL="68773" marR="68773" marT="68773" marB="68773"/>
                </a:tc>
                <a:tc>
                  <a:txBody>
                    <a:bodyPr/>
                    <a:lstStyle/>
                    <a:p>
                      <a:pPr algn="l" fontAlgn="t"/>
                      <a:r>
                        <a:rPr lang="en-US" sz="1050"/>
                        <a:t>Method signature</a:t>
                      </a:r>
                      <a:endParaRPr lang="en-US" sz="1050">
                        <a:solidFill>
                          <a:srgbClr val="000000"/>
                        </a:solidFill>
                        <a:latin typeface="times new roman"/>
                      </a:endParaRPr>
                    </a:p>
                  </a:txBody>
                  <a:tcPr marL="68773" marR="68773" marT="68773" marB="68773"/>
                </a:tc>
                <a:tc>
                  <a:txBody>
                    <a:bodyPr/>
                    <a:lstStyle/>
                    <a:p>
                      <a:pPr algn="l" fontAlgn="t"/>
                      <a:r>
                        <a:rPr lang="en-US" sz="1050"/>
                        <a:t>Description</a:t>
                      </a:r>
                      <a:endParaRPr lang="en-US" sz="1050">
                        <a:solidFill>
                          <a:srgbClr val="000000"/>
                        </a:solidFill>
                        <a:latin typeface="times new roman"/>
                      </a:endParaRPr>
                    </a:p>
                  </a:txBody>
                  <a:tcPr marL="68773" marR="68773" marT="68773" marB="68773"/>
                </a:tc>
              </a:tr>
              <a:tr h="382955">
                <a:tc>
                  <a:txBody>
                    <a:bodyPr/>
                    <a:lstStyle/>
                    <a:p>
                      <a:pPr algn="just" fontAlgn="t"/>
                      <a:r>
                        <a:rPr lang="en-US" sz="1050" dirty="0"/>
                        <a:t>1.</a:t>
                      </a:r>
                      <a:endParaRPr lang="en-US" sz="1050" dirty="0">
                        <a:solidFill>
                          <a:srgbClr val="333333"/>
                        </a:solidFill>
                        <a:latin typeface="inter-regular"/>
                      </a:endParaRPr>
                    </a:p>
                  </a:txBody>
                  <a:tcPr marL="45849" marR="45849" marT="45849" marB="45849"/>
                </a:tc>
                <a:tc>
                  <a:txBody>
                    <a:bodyPr/>
                    <a:lstStyle/>
                    <a:p>
                      <a:pPr algn="just" fontAlgn="t"/>
                      <a:r>
                        <a:rPr lang="en-US" sz="1050" dirty="0"/>
                        <a:t>public abstract void </a:t>
                      </a:r>
                      <a:r>
                        <a:rPr lang="en-US" sz="1050" dirty="0" err="1"/>
                        <a:t>windowActivated</a:t>
                      </a:r>
                      <a:r>
                        <a:rPr lang="en-US" sz="1050" dirty="0"/>
                        <a:t> (</a:t>
                      </a:r>
                      <a:r>
                        <a:rPr lang="en-US" sz="1050" dirty="0" err="1"/>
                        <a:t>WindowEvent</a:t>
                      </a:r>
                      <a:r>
                        <a:rPr lang="en-US" sz="1050" dirty="0"/>
                        <a:t> e);</a:t>
                      </a:r>
                      <a:endParaRPr lang="en-US" sz="1050" dirty="0">
                        <a:solidFill>
                          <a:srgbClr val="333333"/>
                        </a:solidFill>
                        <a:latin typeface="inter-regular"/>
                      </a:endParaRPr>
                    </a:p>
                  </a:txBody>
                  <a:tcPr marL="45849" marR="45849" marT="45849" marB="45849"/>
                </a:tc>
                <a:tc>
                  <a:txBody>
                    <a:bodyPr/>
                    <a:lstStyle/>
                    <a:p>
                      <a:pPr algn="just" fontAlgn="t"/>
                      <a:r>
                        <a:rPr lang="en-US" sz="1050"/>
                        <a:t>It is called when the Window is set to be an active Window.</a:t>
                      </a:r>
                      <a:endParaRPr lang="en-US" sz="1050">
                        <a:solidFill>
                          <a:srgbClr val="333333"/>
                        </a:solidFill>
                        <a:latin typeface="inter-regular"/>
                      </a:endParaRPr>
                    </a:p>
                  </a:txBody>
                  <a:tcPr marL="45849" marR="45849" marT="45849" marB="45849"/>
                </a:tc>
              </a:tr>
              <a:tr h="524044">
                <a:tc>
                  <a:txBody>
                    <a:bodyPr/>
                    <a:lstStyle/>
                    <a:p>
                      <a:pPr algn="just" fontAlgn="t"/>
                      <a:r>
                        <a:rPr lang="en-US" sz="1050" dirty="0"/>
                        <a:t>2.</a:t>
                      </a:r>
                      <a:endParaRPr lang="en-US" sz="1050" dirty="0">
                        <a:solidFill>
                          <a:srgbClr val="333333"/>
                        </a:solidFill>
                        <a:latin typeface="inter-regular"/>
                      </a:endParaRPr>
                    </a:p>
                  </a:txBody>
                  <a:tcPr marL="45849" marR="45849" marT="45849" marB="45849"/>
                </a:tc>
                <a:tc>
                  <a:txBody>
                    <a:bodyPr/>
                    <a:lstStyle/>
                    <a:p>
                      <a:pPr algn="just" fontAlgn="t"/>
                      <a:r>
                        <a:rPr lang="en-US" sz="1050" dirty="0"/>
                        <a:t>public abstract void </a:t>
                      </a:r>
                      <a:r>
                        <a:rPr lang="en-US" sz="1050" dirty="0" err="1"/>
                        <a:t>windowClosed</a:t>
                      </a:r>
                      <a:r>
                        <a:rPr lang="en-US" sz="1050" dirty="0"/>
                        <a:t> (</a:t>
                      </a:r>
                      <a:r>
                        <a:rPr lang="en-US" sz="1050" dirty="0" err="1"/>
                        <a:t>WindowEvent</a:t>
                      </a:r>
                      <a:r>
                        <a:rPr lang="en-US" sz="1050" dirty="0"/>
                        <a:t> e);</a:t>
                      </a:r>
                      <a:endParaRPr lang="en-US" sz="1050" dirty="0">
                        <a:solidFill>
                          <a:srgbClr val="333333"/>
                        </a:solidFill>
                        <a:latin typeface="inter-regular"/>
                      </a:endParaRPr>
                    </a:p>
                  </a:txBody>
                  <a:tcPr marL="45849" marR="45849" marT="45849" marB="45849"/>
                </a:tc>
                <a:tc>
                  <a:txBody>
                    <a:bodyPr/>
                    <a:lstStyle/>
                    <a:p>
                      <a:pPr algn="just" fontAlgn="t"/>
                      <a:r>
                        <a:rPr lang="en-US" sz="1050"/>
                        <a:t>It is called when a window has been closed as the result of calling dispose on the window.</a:t>
                      </a:r>
                      <a:endParaRPr lang="en-US" sz="1050">
                        <a:solidFill>
                          <a:srgbClr val="333333"/>
                        </a:solidFill>
                        <a:latin typeface="inter-regular"/>
                      </a:endParaRPr>
                    </a:p>
                  </a:txBody>
                  <a:tcPr marL="45849" marR="45849" marT="45849" marB="45849"/>
                </a:tc>
              </a:tr>
              <a:tr h="524044">
                <a:tc>
                  <a:txBody>
                    <a:bodyPr/>
                    <a:lstStyle/>
                    <a:p>
                      <a:pPr algn="just" fontAlgn="t"/>
                      <a:r>
                        <a:rPr lang="en-US" sz="1050"/>
                        <a:t>3.</a:t>
                      </a:r>
                      <a:endParaRPr lang="en-US" sz="1050">
                        <a:solidFill>
                          <a:srgbClr val="333333"/>
                        </a:solidFill>
                        <a:latin typeface="inter-regular"/>
                      </a:endParaRPr>
                    </a:p>
                  </a:txBody>
                  <a:tcPr marL="45849" marR="45849" marT="45849" marB="45849"/>
                </a:tc>
                <a:tc>
                  <a:txBody>
                    <a:bodyPr/>
                    <a:lstStyle/>
                    <a:p>
                      <a:pPr algn="just" fontAlgn="t"/>
                      <a:r>
                        <a:rPr lang="en-US" sz="1050" dirty="0"/>
                        <a:t>public abstract void </a:t>
                      </a:r>
                      <a:r>
                        <a:rPr lang="en-US" sz="1050" dirty="0" err="1"/>
                        <a:t>windowClosing</a:t>
                      </a:r>
                      <a:r>
                        <a:rPr lang="en-US" sz="1050" dirty="0"/>
                        <a:t> (</a:t>
                      </a:r>
                      <a:r>
                        <a:rPr lang="en-US" sz="1050" dirty="0" err="1"/>
                        <a:t>WindowEvent</a:t>
                      </a:r>
                      <a:r>
                        <a:rPr lang="en-US" sz="1050" dirty="0"/>
                        <a:t> e);</a:t>
                      </a:r>
                      <a:endParaRPr lang="en-US" sz="1050" dirty="0">
                        <a:solidFill>
                          <a:srgbClr val="333333"/>
                        </a:solidFill>
                        <a:latin typeface="inter-regular"/>
                      </a:endParaRPr>
                    </a:p>
                  </a:txBody>
                  <a:tcPr marL="45849" marR="45849" marT="45849" marB="45849"/>
                </a:tc>
                <a:tc>
                  <a:txBody>
                    <a:bodyPr/>
                    <a:lstStyle/>
                    <a:p>
                      <a:pPr algn="just" fontAlgn="t"/>
                      <a:r>
                        <a:rPr lang="en-US" sz="1050" dirty="0"/>
                        <a:t>It is called when the user attempts to close the window from the system menu of the window.</a:t>
                      </a:r>
                      <a:endParaRPr lang="en-US" sz="1050" dirty="0">
                        <a:solidFill>
                          <a:srgbClr val="333333"/>
                        </a:solidFill>
                        <a:latin typeface="inter-regular"/>
                      </a:endParaRPr>
                    </a:p>
                  </a:txBody>
                  <a:tcPr marL="45849" marR="45849" marT="45849" marB="45849"/>
                </a:tc>
              </a:tr>
              <a:tr h="382955">
                <a:tc>
                  <a:txBody>
                    <a:bodyPr/>
                    <a:lstStyle/>
                    <a:p>
                      <a:pPr algn="just" fontAlgn="t"/>
                      <a:r>
                        <a:rPr lang="en-US" sz="1050"/>
                        <a:t>4.</a:t>
                      </a:r>
                      <a:endParaRPr lang="en-US" sz="1050">
                        <a:solidFill>
                          <a:srgbClr val="333333"/>
                        </a:solidFill>
                        <a:latin typeface="inter-regular"/>
                      </a:endParaRPr>
                    </a:p>
                  </a:txBody>
                  <a:tcPr marL="45849" marR="45849" marT="45849" marB="45849"/>
                </a:tc>
                <a:tc>
                  <a:txBody>
                    <a:bodyPr/>
                    <a:lstStyle/>
                    <a:p>
                      <a:pPr algn="just" fontAlgn="t"/>
                      <a:r>
                        <a:rPr lang="en-US" sz="1050"/>
                        <a:t>public abstract void windowDeactivated (WindowEvent e);</a:t>
                      </a:r>
                      <a:endParaRPr lang="en-US" sz="1050">
                        <a:solidFill>
                          <a:srgbClr val="333333"/>
                        </a:solidFill>
                        <a:latin typeface="inter-regular"/>
                      </a:endParaRPr>
                    </a:p>
                  </a:txBody>
                  <a:tcPr marL="45849" marR="45849" marT="45849" marB="45849"/>
                </a:tc>
                <a:tc>
                  <a:txBody>
                    <a:bodyPr/>
                    <a:lstStyle/>
                    <a:p>
                      <a:pPr algn="just" fontAlgn="t"/>
                      <a:r>
                        <a:rPr lang="en-US" sz="1050" dirty="0"/>
                        <a:t>It is called when a Window is not an active Window anymore.</a:t>
                      </a:r>
                      <a:endParaRPr lang="en-US" sz="1050" dirty="0">
                        <a:solidFill>
                          <a:srgbClr val="333333"/>
                        </a:solidFill>
                        <a:latin typeface="inter-regular"/>
                      </a:endParaRPr>
                    </a:p>
                  </a:txBody>
                  <a:tcPr marL="45849" marR="45849" marT="45849" marB="45849"/>
                </a:tc>
              </a:tr>
              <a:tr h="452509">
                <a:tc>
                  <a:txBody>
                    <a:bodyPr/>
                    <a:lstStyle/>
                    <a:p>
                      <a:pPr algn="just" fontAlgn="t"/>
                      <a:r>
                        <a:rPr lang="en-US" sz="1050"/>
                        <a:t>5.</a:t>
                      </a:r>
                      <a:endParaRPr lang="en-US" sz="1050">
                        <a:solidFill>
                          <a:srgbClr val="333333"/>
                        </a:solidFill>
                        <a:latin typeface="inter-regular"/>
                      </a:endParaRPr>
                    </a:p>
                  </a:txBody>
                  <a:tcPr marL="45849" marR="45849" marT="45849" marB="45849"/>
                </a:tc>
                <a:tc>
                  <a:txBody>
                    <a:bodyPr/>
                    <a:lstStyle/>
                    <a:p>
                      <a:pPr algn="just" fontAlgn="t"/>
                      <a:r>
                        <a:rPr lang="en-US" sz="1050"/>
                        <a:t>public abstract void windowDeiconified (WindowEvent e);</a:t>
                      </a:r>
                      <a:endParaRPr lang="en-US" sz="1050">
                        <a:solidFill>
                          <a:srgbClr val="333333"/>
                        </a:solidFill>
                        <a:latin typeface="inter-regular"/>
                      </a:endParaRPr>
                    </a:p>
                  </a:txBody>
                  <a:tcPr marL="45849" marR="45849" marT="45849" marB="45849"/>
                </a:tc>
                <a:tc>
                  <a:txBody>
                    <a:bodyPr/>
                    <a:lstStyle/>
                    <a:p>
                      <a:pPr algn="just" fontAlgn="t"/>
                      <a:r>
                        <a:rPr lang="en-US" sz="1050" dirty="0"/>
                        <a:t>It is called when a window is changed from a minimized to a normal state.</a:t>
                      </a:r>
                      <a:endParaRPr lang="en-US" sz="1050" dirty="0">
                        <a:solidFill>
                          <a:srgbClr val="333333"/>
                        </a:solidFill>
                        <a:latin typeface="inter-regular"/>
                      </a:endParaRPr>
                    </a:p>
                  </a:txBody>
                  <a:tcPr marL="45849" marR="45849" marT="45849" marB="45849"/>
                </a:tc>
              </a:tr>
              <a:tr h="452509">
                <a:tc>
                  <a:txBody>
                    <a:bodyPr/>
                    <a:lstStyle/>
                    <a:p>
                      <a:pPr algn="just" fontAlgn="t"/>
                      <a:r>
                        <a:rPr lang="en-US" sz="1050"/>
                        <a:t>6.</a:t>
                      </a:r>
                      <a:endParaRPr lang="en-US" sz="1050">
                        <a:solidFill>
                          <a:srgbClr val="333333"/>
                        </a:solidFill>
                        <a:latin typeface="inter-regular"/>
                      </a:endParaRPr>
                    </a:p>
                  </a:txBody>
                  <a:tcPr marL="45849" marR="45849" marT="45849" marB="45849"/>
                </a:tc>
                <a:tc>
                  <a:txBody>
                    <a:bodyPr/>
                    <a:lstStyle/>
                    <a:p>
                      <a:pPr algn="just" fontAlgn="t"/>
                      <a:r>
                        <a:rPr lang="en-US" sz="1050"/>
                        <a:t>public abstract void windowIconified (WindowEvent e);</a:t>
                      </a:r>
                      <a:endParaRPr lang="en-US" sz="1050">
                        <a:solidFill>
                          <a:srgbClr val="333333"/>
                        </a:solidFill>
                        <a:latin typeface="inter-regular"/>
                      </a:endParaRPr>
                    </a:p>
                  </a:txBody>
                  <a:tcPr marL="45849" marR="45849" marT="45849" marB="45849"/>
                </a:tc>
                <a:tc>
                  <a:txBody>
                    <a:bodyPr/>
                    <a:lstStyle/>
                    <a:p>
                      <a:pPr algn="just" fontAlgn="t"/>
                      <a:r>
                        <a:rPr lang="en-US" sz="1050" dirty="0"/>
                        <a:t>It is called when a window is changed from a normal to a minimized state.</a:t>
                      </a:r>
                      <a:endParaRPr lang="en-US" sz="1050" dirty="0">
                        <a:solidFill>
                          <a:srgbClr val="333333"/>
                        </a:solidFill>
                        <a:latin typeface="inter-regular"/>
                      </a:endParaRPr>
                    </a:p>
                  </a:txBody>
                  <a:tcPr marL="45849" marR="45849" marT="45849" marB="45849"/>
                </a:tc>
              </a:tr>
              <a:tr h="382955">
                <a:tc>
                  <a:txBody>
                    <a:bodyPr/>
                    <a:lstStyle/>
                    <a:p>
                      <a:pPr algn="just" fontAlgn="t"/>
                      <a:r>
                        <a:rPr lang="en-US" sz="1050"/>
                        <a:t>7.</a:t>
                      </a:r>
                      <a:endParaRPr lang="en-US" sz="1050">
                        <a:solidFill>
                          <a:srgbClr val="333333"/>
                        </a:solidFill>
                        <a:latin typeface="inter-regular"/>
                      </a:endParaRPr>
                    </a:p>
                  </a:txBody>
                  <a:tcPr marL="45849" marR="45849" marT="45849" marB="45849"/>
                </a:tc>
                <a:tc>
                  <a:txBody>
                    <a:bodyPr/>
                    <a:lstStyle/>
                    <a:p>
                      <a:pPr algn="just" fontAlgn="t"/>
                      <a:r>
                        <a:rPr lang="en-US" sz="1050"/>
                        <a:t>public abstract void windowOpened (WindowEvent e);</a:t>
                      </a:r>
                      <a:endParaRPr lang="en-US" sz="1050">
                        <a:solidFill>
                          <a:srgbClr val="333333"/>
                        </a:solidFill>
                        <a:latin typeface="inter-regular"/>
                      </a:endParaRPr>
                    </a:p>
                  </a:txBody>
                  <a:tcPr marL="45849" marR="45849" marT="45849" marB="45849"/>
                </a:tc>
                <a:tc>
                  <a:txBody>
                    <a:bodyPr/>
                    <a:lstStyle/>
                    <a:p>
                      <a:pPr algn="just" fontAlgn="t"/>
                      <a:r>
                        <a:rPr lang="en-US" sz="1050" dirty="0"/>
                        <a:t>It is called when window is made visible for the first time.</a:t>
                      </a:r>
                      <a:endParaRPr lang="en-US" sz="1050" dirty="0">
                        <a:solidFill>
                          <a:srgbClr val="333333"/>
                        </a:solidFill>
                        <a:latin typeface="inter-regular"/>
                      </a:endParaRPr>
                    </a:p>
                  </a:txBody>
                  <a:tcPr marL="45849" marR="45849" marT="45849" marB="45849"/>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4"/>
          <p:cNvSpPr txBox="1">
            <a:spLocks noGrp="1"/>
          </p:cNvSpPr>
          <p:nvPr>
            <p:ph type="subTitle" idx="1"/>
          </p:nvPr>
        </p:nvSpPr>
        <p:spPr>
          <a:xfrm>
            <a:off x="838200" y="971550"/>
            <a:ext cx="7467600" cy="3607275"/>
          </a:xfrm>
          <a:prstGeom prst="rect">
            <a:avLst/>
          </a:prstGeom>
        </p:spPr>
        <p:txBody>
          <a:bodyPr spcFirstLastPara="1" wrap="square" lIns="91425" tIns="91425" rIns="91425" bIns="91425" anchor="t" anchorCtr="0">
            <a:noAutofit/>
          </a:bodyPr>
          <a:lstStyle/>
          <a:p>
            <a:r>
              <a:rPr lang="en-US" dirty="0" smtClean="0"/>
              <a:t>Generated component gets or lost focus.</a:t>
            </a:r>
          </a:p>
          <a:p>
            <a:r>
              <a:rPr lang="en-US" dirty="0" smtClean="0"/>
              <a:t>Constants:</a:t>
            </a:r>
          </a:p>
          <a:p>
            <a:pPr lvl="1" algn="l"/>
            <a:r>
              <a:rPr lang="en-US" dirty="0" smtClean="0">
                <a:latin typeface="Century Gothic" pitchFamily="34" charset="0"/>
              </a:rPr>
              <a:t>FOCUS_GAINED</a:t>
            </a:r>
          </a:p>
          <a:p>
            <a:pPr lvl="1" algn="l"/>
            <a:r>
              <a:rPr lang="en-US" dirty="0" smtClean="0">
                <a:latin typeface="Century Gothic" pitchFamily="34" charset="0"/>
              </a:rPr>
              <a:t>FOCUS_LOST</a:t>
            </a:r>
          </a:p>
          <a:p>
            <a:pPr lvl="1"/>
            <a:endParaRPr lang="en-US" dirty="0" smtClean="0"/>
          </a:p>
          <a:p>
            <a:r>
              <a:rPr lang="en-US" dirty="0" smtClean="0"/>
              <a:t>Listener methods:</a:t>
            </a:r>
          </a:p>
          <a:p>
            <a:pPr lvl="1" algn="l"/>
            <a:r>
              <a:rPr lang="en-US" dirty="0" smtClean="0"/>
              <a:t>void </a:t>
            </a:r>
            <a:r>
              <a:rPr lang="en-US" dirty="0" err="1" smtClean="0"/>
              <a:t>focusGained</a:t>
            </a:r>
            <a:r>
              <a:rPr lang="en-US" dirty="0" smtClean="0"/>
              <a:t>(</a:t>
            </a:r>
            <a:r>
              <a:rPr lang="en-US" dirty="0" err="1" smtClean="0"/>
              <a:t>FocusEvent</a:t>
            </a:r>
            <a:r>
              <a:rPr lang="en-US" dirty="0" smtClean="0"/>
              <a:t> e)</a:t>
            </a:r>
          </a:p>
          <a:p>
            <a:pPr lvl="1" algn="l"/>
            <a:r>
              <a:rPr lang="en-US" dirty="0" smtClean="0"/>
              <a:t>void </a:t>
            </a:r>
            <a:r>
              <a:rPr lang="en-US" dirty="0" err="1" smtClean="0"/>
              <a:t>focusLost</a:t>
            </a:r>
            <a:r>
              <a:rPr lang="en-US" dirty="0" smtClean="0"/>
              <a:t>(</a:t>
            </a:r>
            <a:r>
              <a:rPr lang="en-US" dirty="0" err="1" smtClean="0"/>
              <a:t>FocusEvent</a:t>
            </a:r>
            <a:r>
              <a:rPr lang="en-US" dirty="0" smtClean="0"/>
              <a:t> e)</a:t>
            </a:r>
          </a:p>
          <a:p>
            <a:endParaRPr lang="en-US" dirty="0"/>
          </a:p>
        </p:txBody>
      </p:sp>
      <p:sp>
        <p:nvSpPr>
          <p:cNvPr id="357" name="Google Shape;357;p44"/>
          <p:cNvSpPr txBox="1">
            <a:spLocks noGrp="1"/>
          </p:cNvSpPr>
          <p:nvPr>
            <p:ph type="title"/>
          </p:nvPr>
        </p:nvSpPr>
        <p:spPr>
          <a:xfrm>
            <a:off x="685800" y="133350"/>
            <a:ext cx="678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FocusEvent and FocusListener</a:t>
            </a:r>
            <a:endParaRPr/>
          </a:p>
        </p:txBody>
      </p:sp>
      <p:cxnSp>
        <p:nvCxnSpPr>
          <p:cNvPr id="359" name="Google Shape;359;p44"/>
          <p:cNvCxnSpPr/>
          <p:nvPr/>
        </p:nvCxnSpPr>
        <p:spPr>
          <a:xfrm>
            <a:off x="838200" y="742950"/>
            <a:ext cx="7607700" cy="0"/>
          </a:xfrm>
          <a:prstGeom prst="straightConnector1">
            <a:avLst/>
          </a:prstGeom>
          <a:noFill/>
          <a:ln w="9525" cap="flat" cmpd="sng">
            <a:solidFill>
              <a:schemeClr val="dk2"/>
            </a:solidFill>
            <a:prstDash val="solid"/>
            <a:round/>
            <a:headEnd type="none" w="med" len="med"/>
            <a:tailEnd type="none" w="med" len="med"/>
          </a:ln>
        </p:spPr>
      </p:cxnSp>
      <p:sp>
        <p:nvSpPr>
          <p:cNvPr id="360" name="Google Shape;360;p44"/>
          <p:cNvSpPr/>
          <p:nvPr/>
        </p:nvSpPr>
        <p:spPr>
          <a:xfrm>
            <a:off x="8305800" y="5905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Adapter classes</a:t>
            </a:r>
            <a:endParaRPr/>
          </a:p>
        </p:txBody>
      </p:sp>
      <p:sp>
        <p:nvSpPr>
          <p:cNvPr id="334" name="Google Shape;334;p42"/>
          <p:cNvSpPr txBox="1">
            <a:spLocks noGrp="1"/>
          </p:cNvSpPr>
          <p:nvPr>
            <p:ph type="subTitle" idx="1"/>
          </p:nvPr>
        </p:nvSpPr>
        <p:spPr>
          <a:xfrm>
            <a:off x="685800" y="1276350"/>
            <a:ext cx="4582800" cy="1397500"/>
          </a:xfrm>
          <a:prstGeom prst="rect">
            <a:avLst/>
          </a:prstGeom>
        </p:spPr>
        <p:txBody>
          <a:bodyPr spcFirstLastPara="1" wrap="square" lIns="91425" tIns="91425" rIns="91425" bIns="91425" anchor="t" anchorCtr="0">
            <a:noAutofit/>
          </a:bodyPr>
          <a:lstStyle/>
          <a:p>
            <a:r>
              <a:rPr lang="en-US" dirty="0" smtClean="0"/>
              <a:t>Java adapter classes </a:t>
            </a:r>
            <a:r>
              <a:rPr lang="en-US" i="1" dirty="0" smtClean="0"/>
              <a:t>provide the default implementation of listener interfaces</a:t>
            </a:r>
            <a:r>
              <a:rPr lang="en-US" dirty="0" smtClean="0"/>
              <a:t>.</a:t>
            </a:r>
          </a:p>
          <a:p>
            <a:r>
              <a:rPr lang="en-US" dirty="0" smtClean="0"/>
              <a:t>If you inherit the adapter class, you will not be forced to provide the implementation of all the methods of listener interfaces.</a:t>
            </a:r>
            <a:endParaRPr lang="en-US" dirty="0" smtClean="0"/>
          </a:p>
        </p:txBody>
      </p:sp>
      <p:cxnSp>
        <p:nvCxnSpPr>
          <p:cNvPr id="335" name="Google Shape;335;p42"/>
          <p:cNvCxnSpPr>
            <a:endCxn id="336" idx="3"/>
          </p:cNvCxnSpPr>
          <p:nvPr/>
        </p:nvCxnSpPr>
        <p:spPr>
          <a:xfrm>
            <a:off x="823025" y="1192450"/>
            <a:ext cx="7607700" cy="0"/>
          </a:xfrm>
          <a:prstGeom prst="straightConnector1">
            <a:avLst/>
          </a:prstGeom>
          <a:noFill/>
          <a:ln w="9525" cap="flat" cmpd="sng">
            <a:solidFill>
              <a:schemeClr val="dk2"/>
            </a:solidFill>
            <a:prstDash val="solid"/>
            <a:round/>
            <a:headEnd type="none" w="med" len="med"/>
            <a:tailEnd type="none" w="med" len="med"/>
          </a:ln>
        </p:spPr>
      </p:cxnSp>
      <p:sp>
        <p:nvSpPr>
          <p:cNvPr id="336" name="Google Shape;336;p42"/>
          <p:cNvSpPr/>
          <p:nvPr/>
        </p:nvSpPr>
        <p:spPr>
          <a:xfrm>
            <a:off x="8122625" y="103840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5614700" y="2744638"/>
            <a:ext cx="2816400" cy="4215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Darker Grotesque"/>
                <a:ea typeface="Darker Grotesque"/>
                <a:cs typeface="Darker Grotesque"/>
                <a:sym typeface="Darker Grotesque"/>
              </a:rPr>
              <a:t>Thank you for your patience</a:t>
            </a:r>
            <a:endParaRPr sz="1500" b="1">
              <a:solidFill>
                <a:schemeClr val="dk1"/>
              </a:solidFill>
              <a:latin typeface="Darker Grotesque"/>
              <a:ea typeface="Darker Grotesque"/>
              <a:cs typeface="Darker Grotesque"/>
              <a:sym typeface="Darker Grotesque"/>
            </a:endParaRPr>
          </a:p>
        </p:txBody>
      </p:sp>
      <p:sp>
        <p:nvSpPr>
          <p:cNvPr id="343" name="Google Shape;343;p42"/>
          <p:cNvSpPr/>
          <p:nvPr/>
        </p:nvSpPr>
        <p:spPr>
          <a:xfrm>
            <a:off x="6324600" y="3409950"/>
            <a:ext cx="1365600" cy="4215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Darker Grotesque"/>
                <a:ea typeface="Darker Grotesque"/>
                <a:cs typeface="Darker Grotesque"/>
                <a:sym typeface="Darker Grotesque"/>
              </a:rPr>
              <a:t>Keep up!</a:t>
            </a:r>
            <a:endParaRPr b="1">
              <a:solidFill>
                <a:schemeClr val="dk1"/>
              </a:solidFill>
              <a:latin typeface="Darker Grotesque"/>
              <a:ea typeface="Darker Grotesque"/>
              <a:cs typeface="Darker Grotesque"/>
              <a:sym typeface="Darker Grotesque"/>
            </a:endParaRPr>
          </a:p>
        </p:txBody>
      </p:sp>
      <p:graphicFrame>
        <p:nvGraphicFramePr>
          <p:cNvPr id="13" name="Table 12"/>
          <p:cNvGraphicFramePr>
            <a:graphicFrameLocks noGrp="1"/>
          </p:cNvGraphicFramePr>
          <p:nvPr/>
        </p:nvGraphicFramePr>
        <p:xfrm>
          <a:off x="457200" y="2724150"/>
          <a:ext cx="4857784" cy="2143141"/>
        </p:xfrm>
        <a:graphic>
          <a:graphicData uri="http://schemas.openxmlformats.org/drawingml/2006/table">
            <a:tbl>
              <a:tblPr>
                <a:tableStyleId>{284E427A-3D55-4303-BF80-6455036E1DE7}</a:tableStyleId>
              </a:tblPr>
              <a:tblGrid>
                <a:gridCol w="1979097"/>
                <a:gridCol w="2878687"/>
              </a:tblGrid>
              <a:tr h="408306">
                <a:tc>
                  <a:txBody>
                    <a:bodyPr/>
                    <a:lstStyle/>
                    <a:p>
                      <a:pPr algn="ctr" fontAlgn="t"/>
                      <a:r>
                        <a:rPr lang="en-US" sz="1100" b="1" dirty="0"/>
                        <a:t>Adapter class</a:t>
                      </a:r>
                      <a:endParaRPr lang="en-US" sz="1100" b="1" dirty="0">
                        <a:solidFill>
                          <a:srgbClr val="000000"/>
                        </a:solidFill>
                        <a:latin typeface="times new roman"/>
                      </a:endParaRPr>
                    </a:p>
                  </a:txBody>
                  <a:tcPr marL="68773" marR="68773" marT="68773" marB="68773"/>
                </a:tc>
                <a:tc>
                  <a:txBody>
                    <a:bodyPr/>
                    <a:lstStyle/>
                    <a:p>
                      <a:pPr algn="ctr" fontAlgn="t"/>
                      <a:r>
                        <a:rPr lang="en-US" sz="1100" b="1" dirty="0"/>
                        <a:t>Listener interface</a:t>
                      </a:r>
                      <a:endParaRPr lang="en-US" sz="1100" b="1" dirty="0">
                        <a:solidFill>
                          <a:srgbClr val="000000"/>
                        </a:solidFill>
                        <a:latin typeface="times new roman"/>
                      </a:endParaRPr>
                    </a:p>
                  </a:txBody>
                  <a:tcPr marL="68773" marR="68773" marT="68773" marB="68773"/>
                </a:tc>
              </a:tr>
              <a:tr h="346967">
                <a:tc>
                  <a:txBody>
                    <a:bodyPr/>
                    <a:lstStyle/>
                    <a:p>
                      <a:pPr algn="ctr" fontAlgn="t"/>
                      <a:r>
                        <a:rPr lang="en-US" sz="1100" dirty="0" err="1"/>
                        <a:t>WindowAdapter</a:t>
                      </a:r>
                      <a:endParaRPr lang="en-US" sz="1100" dirty="0">
                        <a:solidFill>
                          <a:srgbClr val="333333"/>
                        </a:solidFill>
                        <a:latin typeface="inter-regular"/>
                      </a:endParaRPr>
                    </a:p>
                  </a:txBody>
                  <a:tcPr marL="45849" marR="45849" marT="45849" marB="45849"/>
                </a:tc>
                <a:tc>
                  <a:txBody>
                    <a:bodyPr/>
                    <a:lstStyle/>
                    <a:p>
                      <a:pPr algn="ctr" fontAlgn="t"/>
                      <a:r>
                        <a:rPr lang="en-US" sz="1100" u="none" strike="noStrike" dirty="0" err="1"/>
                        <a:t>WindowListener</a:t>
                      </a:r>
                      <a:endParaRPr lang="en-US" sz="1100" dirty="0">
                        <a:solidFill>
                          <a:srgbClr val="333333"/>
                        </a:solidFill>
                        <a:latin typeface="inter-regular"/>
                      </a:endParaRPr>
                    </a:p>
                  </a:txBody>
                  <a:tcPr marL="45849" marR="45849" marT="45849" marB="45849"/>
                </a:tc>
              </a:tr>
              <a:tr h="346967">
                <a:tc>
                  <a:txBody>
                    <a:bodyPr/>
                    <a:lstStyle/>
                    <a:p>
                      <a:pPr algn="ctr" fontAlgn="t"/>
                      <a:r>
                        <a:rPr lang="en-US" sz="1100" dirty="0" err="1"/>
                        <a:t>KeyAdapter</a:t>
                      </a:r>
                      <a:endParaRPr lang="en-US" sz="1100" dirty="0">
                        <a:solidFill>
                          <a:srgbClr val="333333"/>
                        </a:solidFill>
                        <a:latin typeface="inter-regular"/>
                      </a:endParaRPr>
                    </a:p>
                  </a:txBody>
                  <a:tcPr marL="45849" marR="45849" marT="45849" marB="45849"/>
                </a:tc>
                <a:tc>
                  <a:txBody>
                    <a:bodyPr/>
                    <a:lstStyle/>
                    <a:p>
                      <a:pPr algn="ctr" fontAlgn="t"/>
                      <a:r>
                        <a:rPr lang="en-US" sz="1100" u="none" strike="noStrike" dirty="0" err="1"/>
                        <a:t>KeyListener</a:t>
                      </a:r>
                      <a:endParaRPr lang="en-US" sz="1100" dirty="0">
                        <a:solidFill>
                          <a:srgbClr val="333333"/>
                        </a:solidFill>
                        <a:latin typeface="inter-regular"/>
                      </a:endParaRPr>
                    </a:p>
                  </a:txBody>
                  <a:tcPr marL="45849" marR="45849" marT="45849" marB="45849"/>
                </a:tc>
              </a:tr>
              <a:tr h="346967">
                <a:tc>
                  <a:txBody>
                    <a:bodyPr/>
                    <a:lstStyle/>
                    <a:p>
                      <a:pPr algn="ctr" fontAlgn="t"/>
                      <a:r>
                        <a:rPr lang="en-US" sz="1100" dirty="0" err="1"/>
                        <a:t>MouseAdapter</a:t>
                      </a:r>
                      <a:endParaRPr lang="en-US" sz="1100" dirty="0">
                        <a:solidFill>
                          <a:srgbClr val="333333"/>
                        </a:solidFill>
                        <a:latin typeface="inter-regular"/>
                      </a:endParaRPr>
                    </a:p>
                  </a:txBody>
                  <a:tcPr marL="45849" marR="45849" marT="45849" marB="45849"/>
                </a:tc>
                <a:tc>
                  <a:txBody>
                    <a:bodyPr/>
                    <a:lstStyle/>
                    <a:p>
                      <a:pPr algn="ctr" fontAlgn="t"/>
                      <a:r>
                        <a:rPr lang="en-US" sz="1100" u="none" strike="noStrike" dirty="0" err="1"/>
                        <a:t>MouseListener</a:t>
                      </a:r>
                      <a:endParaRPr lang="en-US" sz="1100" dirty="0">
                        <a:solidFill>
                          <a:srgbClr val="333333"/>
                        </a:solidFill>
                        <a:latin typeface="inter-regular"/>
                      </a:endParaRPr>
                    </a:p>
                  </a:txBody>
                  <a:tcPr marL="45849" marR="45849" marT="45849" marB="45849"/>
                </a:tc>
              </a:tr>
              <a:tr h="346967">
                <a:tc>
                  <a:txBody>
                    <a:bodyPr/>
                    <a:lstStyle/>
                    <a:p>
                      <a:pPr algn="ctr" fontAlgn="t"/>
                      <a:r>
                        <a:rPr lang="en-US" sz="1100"/>
                        <a:t>MouseMotionAdapter</a:t>
                      </a:r>
                      <a:endParaRPr lang="en-US" sz="1100">
                        <a:solidFill>
                          <a:srgbClr val="333333"/>
                        </a:solidFill>
                        <a:latin typeface="inter-regular"/>
                      </a:endParaRPr>
                    </a:p>
                  </a:txBody>
                  <a:tcPr marL="45849" marR="45849" marT="45849" marB="45849"/>
                </a:tc>
                <a:tc>
                  <a:txBody>
                    <a:bodyPr/>
                    <a:lstStyle/>
                    <a:p>
                      <a:pPr algn="ctr" fontAlgn="t"/>
                      <a:r>
                        <a:rPr lang="en-US" sz="1100" u="none" strike="noStrike" dirty="0" err="1"/>
                        <a:t>MouseMotionListener</a:t>
                      </a:r>
                      <a:endParaRPr lang="en-US" sz="1100" dirty="0">
                        <a:solidFill>
                          <a:srgbClr val="333333"/>
                        </a:solidFill>
                        <a:latin typeface="inter-regular"/>
                      </a:endParaRPr>
                    </a:p>
                  </a:txBody>
                  <a:tcPr marL="45849" marR="45849" marT="45849" marB="45849"/>
                </a:tc>
              </a:tr>
              <a:tr h="346967">
                <a:tc>
                  <a:txBody>
                    <a:bodyPr/>
                    <a:lstStyle/>
                    <a:p>
                      <a:pPr algn="ctr" fontAlgn="t"/>
                      <a:r>
                        <a:rPr lang="en-US" sz="1100" dirty="0" err="1"/>
                        <a:t>FocusAdapter</a:t>
                      </a:r>
                      <a:endParaRPr lang="en-US" sz="1100" dirty="0">
                        <a:solidFill>
                          <a:srgbClr val="333333"/>
                        </a:solidFill>
                        <a:latin typeface="inter-regular"/>
                      </a:endParaRPr>
                    </a:p>
                  </a:txBody>
                  <a:tcPr marL="45849" marR="45849" marT="45849" marB="45849"/>
                </a:tc>
                <a:tc>
                  <a:txBody>
                    <a:bodyPr/>
                    <a:lstStyle/>
                    <a:p>
                      <a:pPr algn="ctr" fontAlgn="t"/>
                      <a:r>
                        <a:rPr lang="en-US" sz="1100" dirty="0" err="1"/>
                        <a:t>FocusListener</a:t>
                      </a:r>
                      <a:endParaRPr lang="en-US" sz="1100" dirty="0">
                        <a:solidFill>
                          <a:srgbClr val="333333"/>
                        </a:solidFill>
                        <a:latin typeface="inter-regular"/>
                      </a:endParaRPr>
                    </a:p>
                  </a:txBody>
                  <a:tcPr marL="45849" marR="45849" marT="45849" marB="45849"/>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subTitle" idx="1"/>
          </p:nvPr>
        </p:nvSpPr>
        <p:spPr>
          <a:xfrm>
            <a:off x="2178972" y="3131700"/>
            <a:ext cx="4831800" cy="10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lighting must be the right one, neither too bright nor too dim. It is recommended to have </a:t>
            </a:r>
            <a:r>
              <a:rPr lang="en" b="1">
                <a:latin typeface="Darker Grotesque"/>
                <a:ea typeface="Darker Grotesque"/>
                <a:cs typeface="Darker Grotesque"/>
                <a:sym typeface="Darker Grotesque"/>
              </a:rPr>
              <a:t>sunlight complemented by artificial light</a:t>
            </a:r>
            <a:r>
              <a:rPr lang="en"/>
              <a:t>. And make sure that the blackboard layout does not cause any reflection according to the orientation of the light</a:t>
            </a:r>
            <a:endParaRPr/>
          </a:p>
        </p:txBody>
      </p:sp>
      <p:sp>
        <p:nvSpPr>
          <p:cNvPr id="213" name="Google Shape;213;p35"/>
          <p:cNvSpPr txBox="1">
            <a:spLocks noGrp="1"/>
          </p:cNvSpPr>
          <p:nvPr>
            <p:ph type="subTitle" idx="2"/>
          </p:nvPr>
        </p:nvSpPr>
        <p:spPr>
          <a:xfrm>
            <a:off x="2178972" y="1406988"/>
            <a:ext cx="4831800" cy="8772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They should have water available and be able to serve themselves whenever they like.</a:t>
            </a:r>
            <a:endParaRPr/>
          </a:p>
          <a:p>
            <a:pPr marL="0" lvl="0" indent="0" algn="l" rtl="0">
              <a:spcBef>
                <a:spcPts val="0"/>
              </a:spcBef>
              <a:spcAft>
                <a:spcPts val="0"/>
              </a:spcAft>
              <a:buNone/>
            </a:pPr>
            <a:r>
              <a:rPr lang="en"/>
              <a:t>A </a:t>
            </a:r>
            <a:r>
              <a:rPr lang="en" b="1">
                <a:latin typeface="Darker Grotesque"/>
                <a:ea typeface="Darker Grotesque"/>
                <a:cs typeface="Darker Grotesque"/>
                <a:sym typeface="Darker Grotesque"/>
              </a:rPr>
              <a:t>well hydrated brain</a:t>
            </a:r>
            <a:r>
              <a:rPr lang="en"/>
              <a:t> benefits learning</a:t>
            </a:r>
            <a:endParaRPr/>
          </a:p>
        </p:txBody>
      </p:sp>
      <p:sp>
        <p:nvSpPr>
          <p:cNvPr id="214" name="Google Shape;214;p35"/>
          <p:cNvSpPr txBox="1">
            <a:spLocks noGrp="1"/>
          </p:cNvSpPr>
          <p:nvPr>
            <p:ph type="subTitle" idx="3"/>
          </p:nvPr>
        </p:nvSpPr>
        <p:spPr>
          <a:xfrm>
            <a:off x="2178972" y="2547000"/>
            <a:ext cx="4831800" cy="58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Light</a:t>
            </a:r>
            <a:endParaRPr/>
          </a:p>
        </p:txBody>
      </p:sp>
      <p:sp>
        <p:nvSpPr>
          <p:cNvPr id="215" name="Google Shape;215;p35"/>
          <p:cNvSpPr txBox="1">
            <a:spLocks noGrp="1"/>
          </p:cNvSpPr>
          <p:nvPr>
            <p:ph type="subTitle" idx="4"/>
          </p:nvPr>
        </p:nvSpPr>
        <p:spPr>
          <a:xfrm>
            <a:off x="2178972" y="822288"/>
            <a:ext cx="4831800" cy="58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Water</a:t>
            </a:r>
            <a:endParaRPr/>
          </a:p>
        </p:txBody>
      </p:sp>
      <p:sp>
        <p:nvSpPr>
          <p:cNvPr id="216" name="Google Shape;216;p35"/>
          <p:cNvSpPr/>
          <p:nvPr/>
        </p:nvSpPr>
        <p:spPr>
          <a:xfrm>
            <a:off x="1135391" y="960588"/>
            <a:ext cx="892800" cy="892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5"/>
          <p:cNvSpPr/>
          <p:nvPr/>
        </p:nvSpPr>
        <p:spPr>
          <a:xfrm>
            <a:off x="1135391" y="2685288"/>
            <a:ext cx="892800" cy="892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18;p35"/>
          <p:cNvGrpSpPr/>
          <p:nvPr/>
        </p:nvGrpSpPr>
        <p:grpSpPr>
          <a:xfrm>
            <a:off x="1399549" y="2949256"/>
            <a:ext cx="364484" cy="364897"/>
            <a:chOff x="865862" y="3207306"/>
            <a:chExt cx="364484" cy="364897"/>
          </a:xfrm>
        </p:grpSpPr>
        <p:sp>
          <p:nvSpPr>
            <p:cNvPr id="219" name="Google Shape;219;p35"/>
            <p:cNvSpPr/>
            <p:nvPr/>
          </p:nvSpPr>
          <p:spPr>
            <a:xfrm>
              <a:off x="928229" y="3269323"/>
              <a:ext cx="240131" cy="240100"/>
            </a:xfrm>
            <a:custGeom>
              <a:avLst/>
              <a:gdLst/>
              <a:ahLst/>
              <a:cxnLst/>
              <a:rect l="l" t="t" r="r" b="b"/>
              <a:pathLst>
                <a:path w="7562" h="7561" extrusionOk="0">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a:off x="956205" y="3297681"/>
              <a:ext cx="184179" cy="184147"/>
            </a:xfrm>
            <a:custGeom>
              <a:avLst/>
              <a:gdLst/>
              <a:ahLst/>
              <a:cxnLst/>
              <a:rect l="l" t="t" r="r" b="b"/>
              <a:pathLst>
                <a:path w="5800" h="5799" extrusionOk="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a:off x="1042039" y="3207306"/>
              <a:ext cx="12511" cy="47664"/>
            </a:xfrm>
            <a:custGeom>
              <a:avLst/>
              <a:gdLst/>
              <a:ahLst/>
              <a:cxnLst/>
              <a:rect l="l" t="t" r="r" b="b"/>
              <a:pathLst>
                <a:path w="394" h="1501" extrusionOk="0">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p:nvPr/>
          </p:nvSpPr>
          <p:spPr>
            <a:xfrm>
              <a:off x="1042039" y="3524538"/>
              <a:ext cx="12511" cy="47664"/>
            </a:xfrm>
            <a:custGeom>
              <a:avLst/>
              <a:gdLst/>
              <a:ahLst/>
              <a:cxnLst/>
              <a:rect l="l" t="t" r="r" b="b"/>
              <a:pathLst>
                <a:path w="394" h="1501" extrusionOk="0">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953188" y="3230836"/>
              <a:ext cx="31406" cy="43441"/>
            </a:xfrm>
            <a:custGeom>
              <a:avLst/>
              <a:gdLst/>
              <a:ahLst/>
              <a:cxnLst/>
              <a:rect l="l" t="t" r="r" b="b"/>
              <a:pathLst>
                <a:path w="989" h="1368" extrusionOk="0">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5"/>
            <p:cNvSpPr/>
            <p:nvPr/>
          </p:nvSpPr>
          <p:spPr>
            <a:xfrm>
              <a:off x="1111614" y="3505485"/>
              <a:ext cx="30644" cy="42520"/>
            </a:xfrm>
            <a:custGeom>
              <a:avLst/>
              <a:gdLst/>
              <a:ahLst/>
              <a:cxnLst/>
              <a:rect l="l" t="t" r="r" b="b"/>
              <a:pathLst>
                <a:path w="965" h="1339" extrusionOk="0">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5"/>
            <p:cNvSpPr/>
            <p:nvPr/>
          </p:nvSpPr>
          <p:spPr>
            <a:xfrm>
              <a:off x="888916" y="3295998"/>
              <a:ext cx="44648" cy="29691"/>
            </a:xfrm>
            <a:custGeom>
              <a:avLst/>
              <a:gdLst/>
              <a:ahLst/>
              <a:cxnLst/>
              <a:rect l="l" t="t" r="r" b="b"/>
              <a:pathLst>
                <a:path w="1406" h="935" extrusionOk="0">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5"/>
            <p:cNvSpPr/>
            <p:nvPr/>
          </p:nvSpPr>
          <p:spPr>
            <a:xfrm>
              <a:off x="1162644" y="3454106"/>
              <a:ext cx="45029" cy="30390"/>
            </a:xfrm>
            <a:custGeom>
              <a:avLst/>
              <a:gdLst/>
              <a:ahLst/>
              <a:cxnLst/>
              <a:rect l="l" t="t" r="r" b="b"/>
              <a:pathLst>
                <a:path w="1418" h="957" extrusionOk="0">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5"/>
            <p:cNvSpPr/>
            <p:nvPr/>
          </p:nvSpPr>
          <p:spPr>
            <a:xfrm>
              <a:off x="865862" y="3383864"/>
              <a:ext cx="47664" cy="12130"/>
            </a:xfrm>
            <a:custGeom>
              <a:avLst/>
              <a:gdLst/>
              <a:ahLst/>
              <a:cxnLst/>
              <a:rect l="l" t="t" r="r" b="b"/>
              <a:pathLst>
                <a:path w="1501" h="382" extrusionOk="0">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a:off x="1182300" y="3383864"/>
              <a:ext cx="48045" cy="12130"/>
            </a:xfrm>
            <a:custGeom>
              <a:avLst/>
              <a:gdLst/>
              <a:ahLst/>
              <a:cxnLst/>
              <a:rect l="l" t="t" r="r" b="b"/>
              <a:pathLst>
                <a:path w="1513" h="382" extrusionOk="0">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p:nvPr/>
          </p:nvSpPr>
          <p:spPr>
            <a:xfrm>
              <a:off x="888916" y="3454011"/>
              <a:ext cx="43885" cy="30104"/>
            </a:xfrm>
            <a:custGeom>
              <a:avLst/>
              <a:gdLst/>
              <a:ahLst/>
              <a:cxnLst/>
              <a:rect l="l" t="t" r="r" b="b"/>
              <a:pathLst>
                <a:path w="1382" h="948" extrusionOk="0">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5"/>
            <p:cNvSpPr/>
            <p:nvPr/>
          </p:nvSpPr>
          <p:spPr>
            <a:xfrm>
              <a:off x="1163025" y="3295648"/>
              <a:ext cx="44648" cy="30040"/>
            </a:xfrm>
            <a:custGeom>
              <a:avLst/>
              <a:gdLst/>
              <a:ahLst/>
              <a:cxnLst/>
              <a:rect l="l" t="t" r="r" b="b"/>
              <a:pathLst>
                <a:path w="1406" h="946" extrusionOk="0">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a:off x="953188" y="3505835"/>
              <a:ext cx="31787" cy="43282"/>
            </a:xfrm>
            <a:custGeom>
              <a:avLst/>
              <a:gdLst/>
              <a:ahLst/>
              <a:cxnLst/>
              <a:rect l="l" t="t" r="r" b="b"/>
              <a:pathLst>
                <a:path w="1001" h="1363" extrusionOk="0">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5"/>
            <p:cNvSpPr/>
            <p:nvPr/>
          </p:nvSpPr>
          <p:spPr>
            <a:xfrm>
              <a:off x="1111614" y="3231726"/>
              <a:ext cx="31025" cy="42933"/>
            </a:xfrm>
            <a:custGeom>
              <a:avLst/>
              <a:gdLst/>
              <a:ahLst/>
              <a:cxnLst/>
              <a:rect l="l" t="t" r="r" b="b"/>
              <a:pathLst>
                <a:path w="977" h="1352" extrusionOk="0">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233;p35"/>
          <p:cNvGrpSpPr/>
          <p:nvPr/>
        </p:nvGrpSpPr>
        <p:grpSpPr>
          <a:xfrm>
            <a:off x="1403680" y="1231168"/>
            <a:ext cx="356220" cy="351773"/>
            <a:chOff x="7993805" y="2427122"/>
            <a:chExt cx="356256" cy="351808"/>
          </a:xfrm>
        </p:grpSpPr>
        <p:sp>
          <p:nvSpPr>
            <p:cNvPr id="234" name="Google Shape;234;p35"/>
            <p:cNvSpPr/>
            <p:nvPr/>
          </p:nvSpPr>
          <p:spPr>
            <a:xfrm>
              <a:off x="8154957" y="24271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p:nvPr/>
          </p:nvSpPr>
          <p:spPr>
            <a:xfrm>
              <a:off x="7993805" y="24771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p:cNvSpPr/>
            <p:nvPr/>
          </p:nvSpPr>
          <p:spPr>
            <a:xfrm>
              <a:off x="8170573" y="26170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7" name="Google Shape;237;p35"/>
          <p:cNvCxnSpPr/>
          <p:nvPr/>
        </p:nvCxnSpPr>
        <p:spPr>
          <a:xfrm>
            <a:off x="2278909" y="1406988"/>
            <a:ext cx="5729700" cy="0"/>
          </a:xfrm>
          <a:prstGeom prst="straightConnector1">
            <a:avLst/>
          </a:prstGeom>
          <a:noFill/>
          <a:ln w="9525" cap="flat" cmpd="sng">
            <a:solidFill>
              <a:schemeClr val="dk2"/>
            </a:solidFill>
            <a:prstDash val="solid"/>
            <a:round/>
            <a:headEnd type="none" w="med" len="med"/>
            <a:tailEnd type="none" w="med" len="med"/>
          </a:ln>
        </p:spPr>
      </p:cxnSp>
      <p:sp>
        <p:nvSpPr>
          <p:cNvPr id="238" name="Google Shape;238;p35"/>
          <p:cNvSpPr/>
          <p:nvPr/>
        </p:nvSpPr>
        <p:spPr>
          <a:xfrm>
            <a:off x="7700509" y="1252938"/>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 name="Google Shape;239;p35"/>
          <p:cNvCxnSpPr/>
          <p:nvPr/>
        </p:nvCxnSpPr>
        <p:spPr>
          <a:xfrm>
            <a:off x="2278909" y="3131700"/>
            <a:ext cx="5729700" cy="0"/>
          </a:xfrm>
          <a:prstGeom prst="straightConnector1">
            <a:avLst/>
          </a:prstGeom>
          <a:noFill/>
          <a:ln w="9525" cap="flat" cmpd="sng">
            <a:solidFill>
              <a:schemeClr val="dk2"/>
            </a:solidFill>
            <a:prstDash val="solid"/>
            <a:round/>
            <a:headEnd type="none" w="med" len="med"/>
            <a:tailEnd type="none" w="med" len="med"/>
          </a:ln>
        </p:spPr>
      </p:cxnSp>
      <p:sp>
        <p:nvSpPr>
          <p:cNvPr id="240" name="Google Shape;240;p35"/>
          <p:cNvSpPr/>
          <p:nvPr/>
        </p:nvSpPr>
        <p:spPr>
          <a:xfrm>
            <a:off x="7700509" y="29776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3"/>
          <p:cNvSpPr/>
          <p:nvPr/>
        </p:nvSpPr>
        <p:spPr>
          <a:xfrm>
            <a:off x="3136650" y="472825"/>
            <a:ext cx="2870700" cy="11481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2"/>
                </a:solidFill>
                <a:latin typeface="Cormorant Upright"/>
                <a:ea typeface="Cormorant Upright"/>
                <a:cs typeface="Cormorant Upright"/>
                <a:sym typeface="Cormorant Upright"/>
              </a:rPr>
              <a:t>Our physical surroundings</a:t>
            </a:r>
            <a:endParaRPr sz="3000" b="1">
              <a:solidFill>
                <a:schemeClr val="dk2"/>
              </a:solidFill>
              <a:latin typeface="Cormorant Upright"/>
              <a:ea typeface="Cormorant Upright"/>
              <a:cs typeface="Cormorant Upright"/>
              <a:sym typeface="Cormorant Upright"/>
            </a:endParaRPr>
          </a:p>
        </p:txBody>
      </p:sp>
      <p:sp>
        <p:nvSpPr>
          <p:cNvPr id="174" name="Google Shape;174;p33"/>
          <p:cNvSpPr/>
          <p:nvPr/>
        </p:nvSpPr>
        <p:spPr>
          <a:xfrm>
            <a:off x="713234" y="2249875"/>
            <a:ext cx="1735800" cy="6201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Darker Grotesque"/>
                <a:ea typeface="Darker Grotesque"/>
                <a:cs typeface="Darker Grotesque"/>
                <a:sym typeface="Darker Grotesque"/>
              </a:rPr>
              <a:t>Water</a:t>
            </a:r>
            <a:endParaRPr sz="1800" b="1">
              <a:solidFill>
                <a:schemeClr val="dk1"/>
              </a:solidFill>
              <a:latin typeface="Darker Grotesque"/>
              <a:ea typeface="Darker Grotesque"/>
              <a:cs typeface="Darker Grotesque"/>
              <a:sym typeface="Darker Grotesque"/>
            </a:endParaRPr>
          </a:p>
        </p:txBody>
      </p:sp>
      <p:sp>
        <p:nvSpPr>
          <p:cNvPr id="175" name="Google Shape;175;p33"/>
          <p:cNvSpPr/>
          <p:nvPr/>
        </p:nvSpPr>
        <p:spPr>
          <a:xfrm>
            <a:off x="2707161" y="2249902"/>
            <a:ext cx="1735800" cy="6201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Darker Grotesque"/>
                <a:ea typeface="Darker Grotesque"/>
                <a:cs typeface="Darker Grotesque"/>
                <a:sym typeface="Darker Grotesque"/>
              </a:rPr>
              <a:t>Light</a:t>
            </a:r>
            <a:endParaRPr sz="1800" b="1">
              <a:solidFill>
                <a:schemeClr val="dk1"/>
              </a:solidFill>
              <a:latin typeface="Darker Grotesque"/>
              <a:ea typeface="Darker Grotesque"/>
              <a:cs typeface="Darker Grotesque"/>
              <a:sym typeface="Darker Grotesque"/>
            </a:endParaRPr>
          </a:p>
        </p:txBody>
      </p:sp>
      <p:sp>
        <p:nvSpPr>
          <p:cNvPr id="176" name="Google Shape;176;p33"/>
          <p:cNvSpPr/>
          <p:nvPr/>
        </p:nvSpPr>
        <p:spPr>
          <a:xfrm>
            <a:off x="4701089" y="2249875"/>
            <a:ext cx="1735800" cy="6201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Darker Grotesque"/>
                <a:ea typeface="Darker Grotesque"/>
                <a:cs typeface="Darker Grotesque"/>
                <a:sym typeface="Darker Grotesque"/>
              </a:rPr>
              <a:t>Temperature</a:t>
            </a:r>
            <a:endParaRPr sz="1800" b="1">
              <a:solidFill>
                <a:schemeClr val="dk1"/>
              </a:solidFill>
              <a:latin typeface="Darker Grotesque"/>
              <a:ea typeface="Darker Grotesque"/>
              <a:cs typeface="Darker Grotesque"/>
              <a:sym typeface="Darker Grotesque"/>
            </a:endParaRPr>
          </a:p>
        </p:txBody>
      </p:sp>
      <p:sp>
        <p:nvSpPr>
          <p:cNvPr id="177" name="Google Shape;177;p33"/>
          <p:cNvSpPr/>
          <p:nvPr/>
        </p:nvSpPr>
        <p:spPr>
          <a:xfrm>
            <a:off x="6695016" y="2249875"/>
            <a:ext cx="1735800" cy="6201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Darker Grotesque"/>
                <a:ea typeface="Darker Grotesque"/>
                <a:cs typeface="Darker Grotesque"/>
                <a:sym typeface="Darker Grotesque"/>
              </a:rPr>
              <a:t>Aromas</a:t>
            </a:r>
            <a:endParaRPr sz="1800" b="1">
              <a:solidFill>
                <a:schemeClr val="dk1"/>
              </a:solidFill>
              <a:latin typeface="Darker Grotesque"/>
              <a:ea typeface="Darker Grotesque"/>
              <a:cs typeface="Darker Grotesque"/>
              <a:sym typeface="Darker Grotesque"/>
            </a:endParaRPr>
          </a:p>
        </p:txBody>
      </p:sp>
      <p:sp>
        <p:nvSpPr>
          <p:cNvPr id="178" name="Google Shape;178;p33"/>
          <p:cNvSpPr/>
          <p:nvPr/>
        </p:nvSpPr>
        <p:spPr>
          <a:xfrm>
            <a:off x="713225" y="3116909"/>
            <a:ext cx="1735800" cy="6201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Darker Grotesque"/>
                <a:ea typeface="Darker Grotesque"/>
                <a:cs typeface="Darker Grotesque"/>
                <a:sym typeface="Darker Grotesque"/>
              </a:rPr>
              <a:t>Color</a:t>
            </a:r>
            <a:endParaRPr sz="1800" b="1">
              <a:solidFill>
                <a:schemeClr val="dk1"/>
              </a:solidFill>
              <a:latin typeface="Darker Grotesque"/>
              <a:ea typeface="Darker Grotesque"/>
              <a:cs typeface="Darker Grotesque"/>
              <a:sym typeface="Darker Grotesque"/>
            </a:endParaRPr>
          </a:p>
        </p:txBody>
      </p:sp>
      <p:sp>
        <p:nvSpPr>
          <p:cNvPr id="179" name="Google Shape;179;p33"/>
          <p:cNvSpPr/>
          <p:nvPr/>
        </p:nvSpPr>
        <p:spPr>
          <a:xfrm>
            <a:off x="2707158" y="3116918"/>
            <a:ext cx="1735800" cy="6201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Darker Grotesque"/>
                <a:ea typeface="Darker Grotesque"/>
                <a:cs typeface="Darker Grotesque"/>
                <a:sym typeface="Darker Grotesque"/>
              </a:rPr>
              <a:t>Use of walls</a:t>
            </a:r>
            <a:endParaRPr sz="1800" b="1">
              <a:solidFill>
                <a:schemeClr val="dk1"/>
              </a:solidFill>
              <a:latin typeface="Darker Grotesque"/>
              <a:ea typeface="Darker Grotesque"/>
              <a:cs typeface="Darker Grotesque"/>
              <a:sym typeface="Darker Grotesque"/>
            </a:endParaRPr>
          </a:p>
        </p:txBody>
      </p:sp>
      <p:sp>
        <p:nvSpPr>
          <p:cNvPr id="180" name="Google Shape;180;p33"/>
          <p:cNvSpPr/>
          <p:nvPr/>
        </p:nvSpPr>
        <p:spPr>
          <a:xfrm>
            <a:off x="4701092" y="3116930"/>
            <a:ext cx="1735800" cy="6201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Darker Grotesque"/>
                <a:ea typeface="Darker Grotesque"/>
                <a:cs typeface="Darker Grotesque"/>
                <a:sym typeface="Darker Grotesque"/>
              </a:rPr>
              <a:t>Seating layout</a:t>
            </a:r>
            <a:endParaRPr sz="1800" b="1">
              <a:solidFill>
                <a:schemeClr val="dk1"/>
              </a:solidFill>
              <a:latin typeface="Darker Grotesque"/>
              <a:ea typeface="Darker Grotesque"/>
              <a:cs typeface="Darker Grotesque"/>
              <a:sym typeface="Darker Grotesque"/>
            </a:endParaRPr>
          </a:p>
        </p:txBody>
      </p:sp>
      <p:sp>
        <p:nvSpPr>
          <p:cNvPr id="181" name="Google Shape;181;p33"/>
          <p:cNvSpPr/>
          <p:nvPr/>
        </p:nvSpPr>
        <p:spPr>
          <a:xfrm>
            <a:off x="6695025" y="3116932"/>
            <a:ext cx="1735800" cy="6201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Darker Grotesque"/>
                <a:ea typeface="Darker Grotesque"/>
                <a:cs typeface="Darker Grotesque"/>
                <a:sym typeface="Darker Grotesque"/>
              </a:rPr>
              <a:t>Music / Sound / Noise</a:t>
            </a:r>
            <a:endParaRPr sz="1800" b="1">
              <a:solidFill>
                <a:schemeClr val="dk1"/>
              </a:solidFill>
              <a:latin typeface="Darker Grotesque"/>
              <a:ea typeface="Darker Grotesque"/>
              <a:cs typeface="Darker Grotesque"/>
              <a:sym typeface="Darker Grotesque"/>
            </a:endParaRPr>
          </a:p>
        </p:txBody>
      </p:sp>
      <p:sp>
        <p:nvSpPr>
          <p:cNvPr id="182" name="Google Shape;182;p33"/>
          <p:cNvSpPr/>
          <p:nvPr/>
        </p:nvSpPr>
        <p:spPr>
          <a:xfrm>
            <a:off x="1710192" y="3983967"/>
            <a:ext cx="1735800" cy="6201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Darker Grotesque"/>
                <a:ea typeface="Darker Grotesque"/>
                <a:cs typeface="Darker Grotesque"/>
                <a:sym typeface="Darker Grotesque"/>
              </a:rPr>
              <a:t>Positive messages</a:t>
            </a:r>
            <a:endParaRPr sz="1800" b="1">
              <a:solidFill>
                <a:schemeClr val="dk1"/>
              </a:solidFill>
              <a:latin typeface="Darker Grotesque"/>
              <a:ea typeface="Darker Grotesque"/>
              <a:cs typeface="Darker Grotesque"/>
              <a:sym typeface="Darker Grotesque"/>
            </a:endParaRPr>
          </a:p>
        </p:txBody>
      </p:sp>
      <p:sp>
        <p:nvSpPr>
          <p:cNvPr id="183" name="Google Shape;183;p33"/>
          <p:cNvSpPr/>
          <p:nvPr/>
        </p:nvSpPr>
        <p:spPr>
          <a:xfrm>
            <a:off x="3704125" y="3983967"/>
            <a:ext cx="1735800" cy="6201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Darker Grotesque"/>
                <a:ea typeface="Darker Grotesque"/>
                <a:cs typeface="Darker Grotesque"/>
                <a:sym typeface="Darker Grotesque"/>
              </a:rPr>
              <a:t>Emotions</a:t>
            </a:r>
            <a:endParaRPr sz="1800" b="1">
              <a:solidFill>
                <a:schemeClr val="dk1"/>
              </a:solidFill>
              <a:latin typeface="Darker Grotesque"/>
              <a:ea typeface="Darker Grotesque"/>
              <a:cs typeface="Darker Grotesque"/>
              <a:sym typeface="Darker Grotesque"/>
            </a:endParaRPr>
          </a:p>
        </p:txBody>
      </p:sp>
      <p:sp>
        <p:nvSpPr>
          <p:cNvPr id="184" name="Google Shape;184;p33"/>
          <p:cNvSpPr/>
          <p:nvPr/>
        </p:nvSpPr>
        <p:spPr>
          <a:xfrm>
            <a:off x="5698059" y="3983967"/>
            <a:ext cx="1735800" cy="6201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Darker Grotesque"/>
                <a:ea typeface="Darker Grotesque"/>
                <a:cs typeface="Darker Grotesque"/>
                <a:sym typeface="Darker Grotesque"/>
              </a:rPr>
              <a:t>Schedule</a:t>
            </a:r>
            <a:endParaRPr sz="1800" b="1">
              <a:solidFill>
                <a:schemeClr val="dk1"/>
              </a:solidFill>
              <a:latin typeface="Darker Grotesque"/>
              <a:ea typeface="Darker Grotesque"/>
              <a:cs typeface="Darker Grotesque"/>
              <a:sym typeface="Darker Grotesque"/>
            </a:endParaRPr>
          </a:p>
        </p:txBody>
      </p:sp>
      <p:cxnSp>
        <p:nvCxnSpPr>
          <p:cNvPr id="185" name="Google Shape;185;p33"/>
          <p:cNvCxnSpPr>
            <a:stCxn id="173" idx="2"/>
            <a:endCxn id="174" idx="0"/>
          </p:cNvCxnSpPr>
          <p:nvPr/>
        </p:nvCxnSpPr>
        <p:spPr>
          <a:xfrm rot="5400000">
            <a:off x="2761950" y="439975"/>
            <a:ext cx="629100" cy="2991000"/>
          </a:xfrm>
          <a:prstGeom prst="bentConnector3">
            <a:avLst>
              <a:gd name="adj1" fmla="val 49988"/>
            </a:avLst>
          </a:prstGeom>
          <a:noFill/>
          <a:ln w="9525" cap="flat" cmpd="sng">
            <a:solidFill>
              <a:schemeClr val="dk2"/>
            </a:solidFill>
            <a:prstDash val="solid"/>
            <a:round/>
            <a:headEnd type="none" w="med" len="med"/>
            <a:tailEnd type="none" w="med" len="med"/>
          </a:ln>
        </p:spPr>
      </p:cxnSp>
      <p:cxnSp>
        <p:nvCxnSpPr>
          <p:cNvPr id="186" name="Google Shape;186;p33"/>
          <p:cNvCxnSpPr>
            <a:stCxn id="173" idx="2"/>
          </p:cNvCxnSpPr>
          <p:nvPr/>
        </p:nvCxnSpPr>
        <p:spPr>
          <a:xfrm rot="5400000">
            <a:off x="3759000" y="1437025"/>
            <a:ext cx="629100" cy="996900"/>
          </a:xfrm>
          <a:prstGeom prst="bentConnector3">
            <a:avLst>
              <a:gd name="adj1" fmla="val 49990"/>
            </a:avLst>
          </a:prstGeom>
          <a:noFill/>
          <a:ln w="9525" cap="flat" cmpd="sng">
            <a:solidFill>
              <a:schemeClr val="dk2"/>
            </a:solidFill>
            <a:prstDash val="solid"/>
            <a:round/>
            <a:headEnd type="none" w="med" len="med"/>
            <a:tailEnd type="none" w="med" len="med"/>
          </a:ln>
        </p:spPr>
      </p:cxnSp>
      <p:cxnSp>
        <p:nvCxnSpPr>
          <p:cNvPr id="187" name="Google Shape;187;p33"/>
          <p:cNvCxnSpPr>
            <a:stCxn id="173" idx="2"/>
            <a:endCxn id="176" idx="0"/>
          </p:cNvCxnSpPr>
          <p:nvPr/>
        </p:nvCxnSpPr>
        <p:spPr>
          <a:xfrm rot="-5400000" flipH="1">
            <a:off x="4755900" y="1437025"/>
            <a:ext cx="629100" cy="996900"/>
          </a:xfrm>
          <a:prstGeom prst="bentConnector3">
            <a:avLst>
              <a:gd name="adj1" fmla="val 49988"/>
            </a:avLst>
          </a:prstGeom>
          <a:noFill/>
          <a:ln w="9525" cap="flat" cmpd="sng">
            <a:solidFill>
              <a:schemeClr val="dk2"/>
            </a:solidFill>
            <a:prstDash val="solid"/>
            <a:round/>
            <a:headEnd type="none" w="med" len="med"/>
            <a:tailEnd type="none" w="med" len="med"/>
          </a:ln>
        </p:spPr>
      </p:cxnSp>
      <p:cxnSp>
        <p:nvCxnSpPr>
          <p:cNvPr id="188" name="Google Shape;188;p33"/>
          <p:cNvCxnSpPr>
            <a:stCxn id="173" idx="2"/>
            <a:endCxn id="177" idx="0"/>
          </p:cNvCxnSpPr>
          <p:nvPr/>
        </p:nvCxnSpPr>
        <p:spPr>
          <a:xfrm rot="-5400000" flipH="1">
            <a:off x="5752950" y="439975"/>
            <a:ext cx="629100" cy="2991000"/>
          </a:xfrm>
          <a:prstGeom prst="bentConnector3">
            <a:avLst>
              <a:gd name="adj1" fmla="val 49988"/>
            </a:avLst>
          </a:prstGeom>
          <a:noFill/>
          <a:ln w="9525" cap="flat" cmpd="sng">
            <a:solidFill>
              <a:schemeClr val="dk2"/>
            </a:solidFill>
            <a:prstDash val="solid"/>
            <a:round/>
            <a:headEnd type="none" w="med" len="med"/>
            <a:tailEnd type="none" w="med" len="med"/>
          </a:ln>
        </p:spPr>
      </p:cxnSp>
      <p:cxnSp>
        <p:nvCxnSpPr>
          <p:cNvPr id="189" name="Google Shape;189;p33"/>
          <p:cNvCxnSpPr>
            <a:stCxn id="174" idx="2"/>
            <a:endCxn id="178" idx="0"/>
          </p:cNvCxnSpPr>
          <p:nvPr/>
        </p:nvCxnSpPr>
        <p:spPr>
          <a:xfrm rot="-5400000" flipH="1">
            <a:off x="1457984" y="2993125"/>
            <a:ext cx="246900" cy="600"/>
          </a:xfrm>
          <a:prstGeom prst="bentConnector3">
            <a:avLst>
              <a:gd name="adj1" fmla="val 50007"/>
            </a:avLst>
          </a:prstGeom>
          <a:noFill/>
          <a:ln w="9525" cap="flat" cmpd="sng">
            <a:solidFill>
              <a:schemeClr val="dk2"/>
            </a:solidFill>
            <a:prstDash val="solid"/>
            <a:round/>
            <a:headEnd type="none" w="med" len="med"/>
            <a:tailEnd type="none" w="med" len="med"/>
          </a:ln>
        </p:spPr>
      </p:cxnSp>
      <p:cxnSp>
        <p:nvCxnSpPr>
          <p:cNvPr id="190" name="Google Shape;190;p33"/>
          <p:cNvCxnSpPr>
            <a:stCxn id="184" idx="0"/>
            <a:endCxn id="182" idx="0"/>
          </p:cNvCxnSpPr>
          <p:nvPr/>
        </p:nvCxnSpPr>
        <p:spPr>
          <a:xfrm rot="5400000">
            <a:off x="4571709" y="1990317"/>
            <a:ext cx="600" cy="3987900"/>
          </a:xfrm>
          <a:prstGeom prst="bentConnector3">
            <a:avLst>
              <a:gd name="adj1" fmla="val -341732045"/>
            </a:avLst>
          </a:prstGeom>
          <a:noFill/>
          <a:ln w="9525" cap="flat" cmpd="sng">
            <a:solidFill>
              <a:schemeClr val="dk2"/>
            </a:solidFill>
            <a:prstDash val="solid"/>
            <a:round/>
            <a:headEnd type="none" w="med" len="med"/>
            <a:tailEnd type="none" w="med" len="med"/>
          </a:ln>
        </p:spPr>
      </p:cxnSp>
      <p:cxnSp>
        <p:nvCxnSpPr>
          <p:cNvPr id="191" name="Google Shape;191;p33"/>
          <p:cNvCxnSpPr>
            <a:stCxn id="173" idx="2"/>
            <a:endCxn id="183" idx="0"/>
          </p:cNvCxnSpPr>
          <p:nvPr/>
        </p:nvCxnSpPr>
        <p:spPr>
          <a:xfrm rot="-5400000" flipH="1">
            <a:off x="3390750" y="2802175"/>
            <a:ext cx="2363100" cy="600"/>
          </a:xfrm>
          <a:prstGeom prst="bentConnector3">
            <a:avLst>
              <a:gd name="adj1" fmla="val 49999"/>
            </a:avLst>
          </a:prstGeom>
          <a:noFill/>
          <a:ln w="9525" cap="flat" cmpd="sng">
            <a:solidFill>
              <a:schemeClr val="dk2"/>
            </a:solidFill>
            <a:prstDash val="solid"/>
            <a:round/>
            <a:headEnd type="none" w="med" len="med"/>
            <a:tailEnd type="none" w="med" len="med"/>
          </a:ln>
        </p:spPr>
      </p:cxnSp>
      <p:cxnSp>
        <p:nvCxnSpPr>
          <p:cNvPr id="192" name="Google Shape;192;p33"/>
          <p:cNvCxnSpPr>
            <a:stCxn id="175" idx="2"/>
            <a:endCxn id="179" idx="0"/>
          </p:cNvCxnSpPr>
          <p:nvPr/>
        </p:nvCxnSpPr>
        <p:spPr>
          <a:xfrm rot="-5400000" flipH="1">
            <a:off x="3451911" y="2993152"/>
            <a:ext cx="246900" cy="600"/>
          </a:xfrm>
          <a:prstGeom prst="bentConnector3">
            <a:avLst>
              <a:gd name="adj1" fmla="val 50003"/>
            </a:avLst>
          </a:prstGeom>
          <a:noFill/>
          <a:ln w="9525" cap="flat" cmpd="sng">
            <a:solidFill>
              <a:schemeClr val="dk2"/>
            </a:solidFill>
            <a:prstDash val="solid"/>
            <a:round/>
            <a:headEnd type="none" w="med" len="med"/>
            <a:tailEnd type="none" w="med" len="med"/>
          </a:ln>
        </p:spPr>
      </p:cxnSp>
      <p:cxnSp>
        <p:nvCxnSpPr>
          <p:cNvPr id="193" name="Google Shape;193;p33"/>
          <p:cNvCxnSpPr>
            <a:stCxn id="176" idx="2"/>
            <a:endCxn id="180" idx="0"/>
          </p:cNvCxnSpPr>
          <p:nvPr/>
        </p:nvCxnSpPr>
        <p:spPr>
          <a:xfrm rot="-5400000" flipH="1">
            <a:off x="5445839" y="2993125"/>
            <a:ext cx="246900" cy="600"/>
          </a:xfrm>
          <a:prstGeom prst="bentConnector3">
            <a:avLst>
              <a:gd name="adj1" fmla="val 50011"/>
            </a:avLst>
          </a:prstGeom>
          <a:noFill/>
          <a:ln w="9525" cap="flat" cmpd="sng">
            <a:solidFill>
              <a:schemeClr val="dk2"/>
            </a:solidFill>
            <a:prstDash val="solid"/>
            <a:round/>
            <a:headEnd type="none" w="med" len="med"/>
            <a:tailEnd type="none" w="med" len="med"/>
          </a:ln>
        </p:spPr>
      </p:cxnSp>
      <p:cxnSp>
        <p:nvCxnSpPr>
          <p:cNvPr id="194" name="Google Shape;194;p33"/>
          <p:cNvCxnSpPr>
            <a:stCxn id="177" idx="2"/>
            <a:endCxn id="181" idx="0"/>
          </p:cNvCxnSpPr>
          <p:nvPr/>
        </p:nvCxnSpPr>
        <p:spPr>
          <a:xfrm rot="-5400000" flipH="1">
            <a:off x="7439766" y="2993125"/>
            <a:ext cx="246900" cy="600"/>
          </a:xfrm>
          <a:prstGeom prst="bentConnector3">
            <a:avLst>
              <a:gd name="adj1" fmla="val 5001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subTitle" idx="1"/>
          </p:nvPr>
        </p:nvSpPr>
        <p:spPr>
          <a:xfrm>
            <a:off x="2178972" y="3131700"/>
            <a:ext cx="4831800" cy="10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lighting must be the right one, neither too bright nor too dim. It is recommended to have </a:t>
            </a:r>
            <a:r>
              <a:rPr lang="en" b="1">
                <a:latin typeface="Darker Grotesque"/>
                <a:ea typeface="Darker Grotesque"/>
                <a:cs typeface="Darker Grotesque"/>
                <a:sym typeface="Darker Grotesque"/>
              </a:rPr>
              <a:t>sunlight complemented by artificial light</a:t>
            </a:r>
            <a:r>
              <a:rPr lang="en"/>
              <a:t>. And make sure that the blackboard layout does not cause any reflection according to the orientation of the light</a:t>
            </a:r>
            <a:endParaRPr/>
          </a:p>
        </p:txBody>
      </p:sp>
      <p:sp>
        <p:nvSpPr>
          <p:cNvPr id="213" name="Google Shape;213;p35"/>
          <p:cNvSpPr txBox="1">
            <a:spLocks noGrp="1"/>
          </p:cNvSpPr>
          <p:nvPr>
            <p:ph type="subTitle" idx="2"/>
          </p:nvPr>
        </p:nvSpPr>
        <p:spPr>
          <a:xfrm>
            <a:off x="2178972" y="1406988"/>
            <a:ext cx="4831800" cy="8772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They should have water available and be able to serve themselves whenever they like.</a:t>
            </a:r>
            <a:endParaRPr/>
          </a:p>
          <a:p>
            <a:pPr marL="0" lvl="0" indent="0" algn="l" rtl="0">
              <a:spcBef>
                <a:spcPts val="0"/>
              </a:spcBef>
              <a:spcAft>
                <a:spcPts val="0"/>
              </a:spcAft>
              <a:buNone/>
            </a:pPr>
            <a:r>
              <a:rPr lang="en"/>
              <a:t>A </a:t>
            </a:r>
            <a:r>
              <a:rPr lang="en" b="1">
                <a:latin typeface="Darker Grotesque"/>
                <a:ea typeface="Darker Grotesque"/>
                <a:cs typeface="Darker Grotesque"/>
                <a:sym typeface="Darker Grotesque"/>
              </a:rPr>
              <a:t>well hydrated brain</a:t>
            </a:r>
            <a:r>
              <a:rPr lang="en"/>
              <a:t> benefits learning</a:t>
            </a:r>
            <a:endParaRPr/>
          </a:p>
        </p:txBody>
      </p:sp>
      <p:sp>
        <p:nvSpPr>
          <p:cNvPr id="214" name="Google Shape;214;p35"/>
          <p:cNvSpPr txBox="1">
            <a:spLocks noGrp="1"/>
          </p:cNvSpPr>
          <p:nvPr>
            <p:ph type="subTitle" idx="3"/>
          </p:nvPr>
        </p:nvSpPr>
        <p:spPr>
          <a:xfrm>
            <a:off x="2178972" y="2547000"/>
            <a:ext cx="4831800" cy="58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Light</a:t>
            </a:r>
            <a:endParaRPr/>
          </a:p>
        </p:txBody>
      </p:sp>
      <p:sp>
        <p:nvSpPr>
          <p:cNvPr id="215" name="Google Shape;215;p35"/>
          <p:cNvSpPr txBox="1">
            <a:spLocks noGrp="1"/>
          </p:cNvSpPr>
          <p:nvPr>
            <p:ph type="subTitle" idx="4"/>
          </p:nvPr>
        </p:nvSpPr>
        <p:spPr>
          <a:xfrm>
            <a:off x="2178972" y="822288"/>
            <a:ext cx="4831800" cy="58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Water</a:t>
            </a:r>
            <a:endParaRPr/>
          </a:p>
        </p:txBody>
      </p:sp>
      <p:sp>
        <p:nvSpPr>
          <p:cNvPr id="216" name="Google Shape;216;p35"/>
          <p:cNvSpPr/>
          <p:nvPr/>
        </p:nvSpPr>
        <p:spPr>
          <a:xfrm>
            <a:off x="1135391" y="960588"/>
            <a:ext cx="892800" cy="892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5"/>
          <p:cNvSpPr/>
          <p:nvPr/>
        </p:nvSpPr>
        <p:spPr>
          <a:xfrm>
            <a:off x="1135391" y="2685288"/>
            <a:ext cx="892800" cy="892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35"/>
          <p:cNvGrpSpPr/>
          <p:nvPr/>
        </p:nvGrpSpPr>
        <p:grpSpPr>
          <a:xfrm>
            <a:off x="1399549" y="2949256"/>
            <a:ext cx="364484" cy="364897"/>
            <a:chOff x="865862" y="3207306"/>
            <a:chExt cx="364484" cy="364897"/>
          </a:xfrm>
        </p:grpSpPr>
        <p:sp>
          <p:nvSpPr>
            <p:cNvPr id="219" name="Google Shape;219;p35"/>
            <p:cNvSpPr/>
            <p:nvPr/>
          </p:nvSpPr>
          <p:spPr>
            <a:xfrm>
              <a:off x="928229" y="3269323"/>
              <a:ext cx="240131" cy="240100"/>
            </a:xfrm>
            <a:custGeom>
              <a:avLst/>
              <a:gdLst/>
              <a:ahLst/>
              <a:cxnLst/>
              <a:rect l="l" t="t" r="r" b="b"/>
              <a:pathLst>
                <a:path w="7562" h="7561" extrusionOk="0">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a:off x="956205" y="3297681"/>
              <a:ext cx="184179" cy="184147"/>
            </a:xfrm>
            <a:custGeom>
              <a:avLst/>
              <a:gdLst/>
              <a:ahLst/>
              <a:cxnLst/>
              <a:rect l="l" t="t" r="r" b="b"/>
              <a:pathLst>
                <a:path w="5800" h="5799" extrusionOk="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a:off x="1042039" y="3207306"/>
              <a:ext cx="12511" cy="47664"/>
            </a:xfrm>
            <a:custGeom>
              <a:avLst/>
              <a:gdLst/>
              <a:ahLst/>
              <a:cxnLst/>
              <a:rect l="l" t="t" r="r" b="b"/>
              <a:pathLst>
                <a:path w="394" h="1501" extrusionOk="0">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p:nvPr/>
          </p:nvSpPr>
          <p:spPr>
            <a:xfrm>
              <a:off x="1042039" y="3524538"/>
              <a:ext cx="12511" cy="47664"/>
            </a:xfrm>
            <a:custGeom>
              <a:avLst/>
              <a:gdLst/>
              <a:ahLst/>
              <a:cxnLst/>
              <a:rect l="l" t="t" r="r" b="b"/>
              <a:pathLst>
                <a:path w="394" h="1501" extrusionOk="0">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953188" y="3230836"/>
              <a:ext cx="31406" cy="43441"/>
            </a:xfrm>
            <a:custGeom>
              <a:avLst/>
              <a:gdLst/>
              <a:ahLst/>
              <a:cxnLst/>
              <a:rect l="l" t="t" r="r" b="b"/>
              <a:pathLst>
                <a:path w="989" h="1368" extrusionOk="0">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5"/>
            <p:cNvSpPr/>
            <p:nvPr/>
          </p:nvSpPr>
          <p:spPr>
            <a:xfrm>
              <a:off x="1111614" y="3505485"/>
              <a:ext cx="30644" cy="42520"/>
            </a:xfrm>
            <a:custGeom>
              <a:avLst/>
              <a:gdLst/>
              <a:ahLst/>
              <a:cxnLst/>
              <a:rect l="l" t="t" r="r" b="b"/>
              <a:pathLst>
                <a:path w="965" h="1339" extrusionOk="0">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5"/>
            <p:cNvSpPr/>
            <p:nvPr/>
          </p:nvSpPr>
          <p:spPr>
            <a:xfrm>
              <a:off x="888916" y="3295998"/>
              <a:ext cx="44648" cy="29691"/>
            </a:xfrm>
            <a:custGeom>
              <a:avLst/>
              <a:gdLst/>
              <a:ahLst/>
              <a:cxnLst/>
              <a:rect l="l" t="t" r="r" b="b"/>
              <a:pathLst>
                <a:path w="1406" h="935" extrusionOk="0">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5"/>
            <p:cNvSpPr/>
            <p:nvPr/>
          </p:nvSpPr>
          <p:spPr>
            <a:xfrm>
              <a:off x="1162644" y="3454106"/>
              <a:ext cx="45029" cy="30390"/>
            </a:xfrm>
            <a:custGeom>
              <a:avLst/>
              <a:gdLst/>
              <a:ahLst/>
              <a:cxnLst/>
              <a:rect l="l" t="t" r="r" b="b"/>
              <a:pathLst>
                <a:path w="1418" h="957" extrusionOk="0">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5"/>
            <p:cNvSpPr/>
            <p:nvPr/>
          </p:nvSpPr>
          <p:spPr>
            <a:xfrm>
              <a:off x="865862" y="3383864"/>
              <a:ext cx="47664" cy="12130"/>
            </a:xfrm>
            <a:custGeom>
              <a:avLst/>
              <a:gdLst/>
              <a:ahLst/>
              <a:cxnLst/>
              <a:rect l="l" t="t" r="r" b="b"/>
              <a:pathLst>
                <a:path w="1501" h="382" extrusionOk="0">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a:off x="1182300" y="3383864"/>
              <a:ext cx="48045" cy="12130"/>
            </a:xfrm>
            <a:custGeom>
              <a:avLst/>
              <a:gdLst/>
              <a:ahLst/>
              <a:cxnLst/>
              <a:rect l="l" t="t" r="r" b="b"/>
              <a:pathLst>
                <a:path w="1513" h="382" extrusionOk="0">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p:nvPr/>
          </p:nvSpPr>
          <p:spPr>
            <a:xfrm>
              <a:off x="888916" y="3454011"/>
              <a:ext cx="43885" cy="30104"/>
            </a:xfrm>
            <a:custGeom>
              <a:avLst/>
              <a:gdLst/>
              <a:ahLst/>
              <a:cxnLst/>
              <a:rect l="l" t="t" r="r" b="b"/>
              <a:pathLst>
                <a:path w="1382" h="948" extrusionOk="0">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5"/>
            <p:cNvSpPr/>
            <p:nvPr/>
          </p:nvSpPr>
          <p:spPr>
            <a:xfrm>
              <a:off x="1163025" y="3295648"/>
              <a:ext cx="44648" cy="30040"/>
            </a:xfrm>
            <a:custGeom>
              <a:avLst/>
              <a:gdLst/>
              <a:ahLst/>
              <a:cxnLst/>
              <a:rect l="l" t="t" r="r" b="b"/>
              <a:pathLst>
                <a:path w="1406" h="946" extrusionOk="0">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a:off x="953188" y="3505835"/>
              <a:ext cx="31787" cy="43282"/>
            </a:xfrm>
            <a:custGeom>
              <a:avLst/>
              <a:gdLst/>
              <a:ahLst/>
              <a:cxnLst/>
              <a:rect l="l" t="t" r="r" b="b"/>
              <a:pathLst>
                <a:path w="1001" h="1363" extrusionOk="0">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5"/>
            <p:cNvSpPr/>
            <p:nvPr/>
          </p:nvSpPr>
          <p:spPr>
            <a:xfrm>
              <a:off x="1111614" y="3231726"/>
              <a:ext cx="31025" cy="42933"/>
            </a:xfrm>
            <a:custGeom>
              <a:avLst/>
              <a:gdLst/>
              <a:ahLst/>
              <a:cxnLst/>
              <a:rect l="l" t="t" r="r" b="b"/>
              <a:pathLst>
                <a:path w="977" h="1352" extrusionOk="0">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35"/>
          <p:cNvGrpSpPr/>
          <p:nvPr/>
        </p:nvGrpSpPr>
        <p:grpSpPr>
          <a:xfrm>
            <a:off x="1403680" y="1231168"/>
            <a:ext cx="356220" cy="351773"/>
            <a:chOff x="7993805" y="2427122"/>
            <a:chExt cx="356256" cy="351808"/>
          </a:xfrm>
        </p:grpSpPr>
        <p:sp>
          <p:nvSpPr>
            <p:cNvPr id="234" name="Google Shape;234;p35"/>
            <p:cNvSpPr/>
            <p:nvPr/>
          </p:nvSpPr>
          <p:spPr>
            <a:xfrm>
              <a:off x="8154957" y="24271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p:nvPr/>
          </p:nvSpPr>
          <p:spPr>
            <a:xfrm>
              <a:off x="7993805" y="24771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p:cNvSpPr/>
            <p:nvPr/>
          </p:nvSpPr>
          <p:spPr>
            <a:xfrm>
              <a:off x="8170573" y="26170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7" name="Google Shape;237;p35"/>
          <p:cNvCxnSpPr/>
          <p:nvPr/>
        </p:nvCxnSpPr>
        <p:spPr>
          <a:xfrm>
            <a:off x="2278909" y="1406988"/>
            <a:ext cx="5729700" cy="0"/>
          </a:xfrm>
          <a:prstGeom prst="straightConnector1">
            <a:avLst/>
          </a:prstGeom>
          <a:noFill/>
          <a:ln w="9525" cap="flat" cmpd="sng">
            <a:solidFill>
              <a:schemeClr val="dk2"/>
            </a:solidFill>
            <a:prstDash val="solid"/>
            <a:round/>
            <a:headEnd type="none" w="med" len="med"/>
            <a:tailEnd type="none" w="med" len="med"/>
          </a:ln>
        </p:spPr>
      </p:cxnSp>
      <p:sp>
        <p:nvSpPr>
          <p:cNvPr id="238" name="Google Shape;238;p35"/>
          <p:cNvSpPr/>
          <p:nvPr/>
        </p:nvSpPr>
        <p:spPr>
          <a:xfrm>
            <a:off x="7700509" y="1252938"/>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 name="Google Shape;239;p35"/>
          <p:cNvCxnSpPr/>
          <p:nvPr/>
        </p:nvCxnSpPr>
        <p:spPr>
          <a:xfrm>
            <a:off x="2278909" y="3131700"/>
            <a:ext cx="5729700" cy="0"/>
          </a:xfrm>
          <a:prstGeom prst="straightConnector1">
            <a:avLst/>
          </a:prstGeom>
          <a:noFill/>
          <a:ln w="9525" cap="flat" cmpd="sng">
            <a:solidFill>
              <a:schemeClr val="dk2"/>
            </a:solidFill>
            <a:prstDash val="solid"/>
            <a:round/>
            <a:headEnd type="none" w="med" len="med"/>
            <a:tailEnd type="none" w="med" len="med"/>
          </a:ln>
        </p:spPr>
      </p:cxnSp>
      <p:sp>
        <p:nvSpPr>
          <p:cNvPr id="240" name="Google Shape;240;p35"/>
          <p:cNvSpPr/>
          <p:nvPr/>
        </p:nvSpPr>
        <p:spPr>
          <a:xfrm>
            <a:off x="7700509" y="29776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of walls in the classroom</a:t>
            </a:r>
            <a:endParaRPr/>
          </a:p>
        </p:txBody>
      </p:sp>
      <p:sp>
        <p:nvSpPr>
          <p:cNvPr id="300" name="Google Shape;300;p40"/>
          <p:cNvSpPr txBox="1">
            <a:spLocks noGrp="1"/>
          </p:cNvSpPr>
          <p:nvPr>
            <p:ph type="subTitle" idx="1"/>
          </p:nvPr>
        </p:nvSpPr>
        <p:spPr>
          <a:xfrm>
            <a:off x="3297453" y="1812333"/>
            <a:ext cx="2549100" cy="184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they are learning during the current period (teaching unit/quarter). Ideally, there should be posters made by the students themselves </a:t>
            </a:r>
            <a:endParaRPr/>
          </a:p>
        </p:txBody>
      </p:sp>
      <p:sp>
        <p:nvSpPr>
          <p:cNvPr id="301" name="Google Shape;301;p40"/>
          <p:cNvSpPr txBox="1">
            <a:spLocks noGrp="1"/>
          </p:cNvSpPr>
          <p:nvPr>
            <p:ph type="subTitle" idx="2"/>
          </p:nvPr>
        </p:nvSpPr>
        <p:spPr>
          <a:xfrm>
            <a:off x="713249" y="1812336"/>
            <a:ext cx="2549100" cy="184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you need your students to use constantly until they learn it. For example: </a:t>
            </a:r>
            <a:r>
              <a:rPr lang="en" i="1"/>
              <a:t>the alphabet or multiplication tables</a:t>
            </a:r>
            <a:endParaRPr i="1"/>
          </a:p>
        </p:txBody>
      </p:sp>
      <p:sp>
        <p:nvSpPr>
          <p:cNvPr id="302" name="Google Shape;302;p40"/>
          <p:cNvSpPr txBox="1">
            <a:spLocks noGrp="1"/>
          </p:cNvSpPr>
          <p:nvPr>
            <p:ph type="subTitle" idx="3"/>
          </p:nvPr>
        </p:nvSpPr>
        <p:spPr>
          <a:xfrm>
            <a:off x="5881649" y="1812333"/>
            <a:ext cx="2549100" cy="184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they have already learned or had been learning in past units</a:t>
            </a:r>
            <a:endParaRPr/>
          </a:p>
        </p:txBody>
      </p:sp>
      <p:sp>
        <p:nvSpPr>
          <p:cNvPr id="303" name="Google Shape;303;p40"/>
          <p:cNvSpPr txBox="1">
            <a:spLocks noGrp="1"/>
          </p:cNvSpPr>
          <p:nvPr>
            <p:ph type="subTitle" idx="4"/>
          </p:nvPr>
        </p:nvSpPr>
        <p:spPr>
          <a:xfrm>
            <a:off x="713249" y="1425932"/>
            <a:ext cx="2549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Front wall</a:t>
            </a:r>
            <a:endParaRPr/>
          </a:p>
        </p:txBody>
      </p:sp>
      <p:sp>
        <p:nvSpPr>
          <p:cNvPr id="304" name="Google Shape;304;p40"/>
          <p:cNvSpPr txBox="1">
            <a:spLocks noGrp="1"/>
          </p:cNvSpPr>
          <p:nvPr>
            <p:ph type="subTitle" idx="5"/>
          </p:nvPr>
        </p:nvSpPr>
        <p:spPr>
          <a:xfrm>
            <a:off x="3297447" y="1425932"/>
            <a:ext cx="2549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Side walls</a:t>
            </a:r>
            <a:endParaRPr/>
          </a:p>
        </p:txBody>
      </p:sp>
      <p:sp>
        <p:nvSpPr>
          <p:cNvPr id="305" name="Google Shape;305;p40"/>
          <p:cNvSpPr txBox="1">
            <a:spLocks noGrp="1"/>
          </p:cNvSpPr>
          <p:nvPr>
            <p:ph type="subTitle" idx="6"/>
          </p:nvPr>
        </p:nvSpPr>
        <p:spPr>
          <a:xfrm>
            <a:off x="5881649" y="1425932"/>
            <a:ext cx="2549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 wall</a:t>
            </a:r>
            <a:endParaRPr/>
          </a:p>
        </p:txBody>
      </p:sp>
      <p:cxnSp>
        <p:nvCxnSpPr>
          <p:cNvPr id="306" name="Google Shape;306;p40"/>
          <p:cNvCxnSpPr>
            <a:endCxn id="307" idx="3"/>
          </p:cNvCxnSpPr>
          <p:nvPr/>
        </p:nvCxnSpPr>
        <p:spPr>
          <a:xfrm>
            <a:off x="823025" y="1192450"/>
            <a:ext cx="7607700" cy="0"/>
          </a:xfrm>
          <a:prstGeom prst="straightConnector1">
            <a:avLst/>
          </a:prstGeom>
          <a:noFill/>
          <a:ln w="9525" cap="flat" cmpd="sng">
            <a:solidFill>
              <a:schemeClr val="dk2"/>
            </a:solidFill>
            <a:prstDash val="solid"/>
            <a:round/>
            <a:headEnd type="none" w="med" len="med"/>
            <a:tailEnd type="none" w="med" len="med"/>
          </a:ln>
        </p:spPr>
      </p:cxnSp>
      <p:sp>
        <p:nvSpPr>
          <p:cNvPr id="307" name="Google Shape;307;p40"/>
          <p:cNvSpPr/>
          <p:nvPr/>
        </p:nvSpPr>
        <p:spPr>
          <a:xfrm>
            <a:off x="8122625" y="103840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40"/>
          <p:cNvGrpSpPr/>
          <p:nvPr/>
        </p:nvGrpSpPr>
        <p:grpSpPr>
          <a:xfrm>
            <a:off x="2960000" y="3424200"/>
            <a:ext cx="200700" cy="520800"/>
            <a:chOff x="2843850" y="2796050"/>
            <a:chExt cx="200700" cy="520800"/>
          </a:xfrm>
        </p:grpSpPr>
        <p:sp>
          <p:nvSpPr>
            <p:cNvPr id="309" name="Google Shape;309;p40"/>
            <p:cNvSpPr/>
            <p:nvPr/>
          </p:nvSpPr>
          <p:spPr>
            <a:xfrm rot="-5400000">
              <a:off x="2881950" y="2757950"/>
              <a:ext cx="124500" cy="200700"/>
            </a:xfrm>
            <a:prstGeom prst="chevron">
              <a:avLst>
                <a:gd name="adj" fmla="val 2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0" name="Google Shape;310;p40"/>
            <p:cNvCxnSpPr>
              <a:stCxn id="309" idx="1"/>
            </p:cNvCxnSpPr>
            <p:nvPr/>
          </p:nvCxnSpPr>
          <p:spPr>
            <a:xfrm>
              <a:off x="2944200" y="2796050"/>
              <a:ext cx="0" cy="520800"/>
            </a:xfrm>
            <a:prstGeom prst="straightConnector1">
              <a:avLst/>
            </a:prstGeom>
            <a:noFill/>
            <a:ln w="9525" cap="flat" cmpd="sng">
              <a:solidFill>
                <a:schemeClr val="dk2"/>
              </a:solidFill>
              <a:prstDash val="solid"/>
              <a:round/>
              <a:headEnd type="none" w="med" len="med"/>
              <a:tailEnd type="none" w="med" len="med"/>
            </a:ln>
          </p:spPr>
        </p:cxnSp>
      </p:grpSp>
      <p:cxnSp>
        <p:nvCxnSpPr>
          <p:cNvPr id="311" name="Google Shape;311;p40"/>
          <p:cNvCxnSpPr/>
          <p:nvPr/>
        </p:nvCxnSpPr>
        <p:spPr>
          <a:xfrm>
            <a:off x="713225" y="4178725"/>
            <a:ext cx="2439300" cy="0"/>
          </a:xfrm>
          <a:prstGeom prst="straightConnector1">
            <a:avLst/>
          </a:prstGeom>
          <a:noFill/>
          <a:ln w="9525" cap="flat" cmpd="sng">
            <a:solidFill>
              <a:schemeClr val="dk2"/>
            </a:solidFill>
            <a:prstDash val="solid"/>
            <a:round/>
            <a:headEnd type="none" w="med" len="med"/>
            <a:tailEnd type="none" w="med" len="med"/>
          </a:ln>
        </p:spPr>
      </p:cxnSp>
      <p:grpSp>
        <p:nvGrpSpPr>
          <p:cNvPr id="312" name="Google Shape;312;p40"/>
          <p:cNvGrpSpPr/>
          <p:nvPr/>
        </p:nvGrpSpPr>
        <p:grpSpPr>
          <a:xfrm>
            <a:off x="5509100" y="3424200"/>
            <a:ext cx="200700" cy="520800"/>
            <a:chOff x="2843850" y="2796050"/>
            <a:chExt cx="200700" cy="520800"/>
          </a:xfrm>
        </p:grpSpPr>
        <p:sp>
          <p:nvSpPr>
            <p:cNvPr id="313" name="Google Shape;313;p40"/>
            <p:cNvSpPr/>
            <p:nvPr/>
          </p:nvSpPr>
          <p:spPr>
            <a:xfrm rot="-5400000">
              <a:off x="2881950" y="2757950"/>
              <a:ext cx="124500" cy="200700"/>
            </a:xfrm>
            <a:prstGeom prst="chevron">
              <a:avLst>
                <a:gd name="adj" fmla="val 2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 name="Google Shape;314;p40"/>
            <p:cNvCxnSpPr>
              <a:stCxn id="313" idx="1"/>
            </p:cNvCxnSpPr>
            <p:nvPr/>
          </p:nvCxnSpPr>
          <p:spPr>
            <a:xfrm>
              <a:off x="2944200" y="2796050"/>
              <a:ext cx="0" cy="520800"/>
            </a:xfrm>
            <a:prstGeom prst="straightConnector1">
              <a:avLst/>
            </a:prstGeom>
            <a:noFill/>
            <a:ln w="9525" cap="flat" cmpd="sng">
              <a:solidFill>
                <a:schemeClr val="dk2"/>
              </a:solidFill>
              <a:prstDash val="solid"/>
              <a:round/>
              <a:headEnd type="none" w="med" len="med"/>
              <a:tailEnd type="none" w="med" len="med"/>
            </a:ln>
          </p:spPr>
        </p:cxnSp>
      </p:grpSp>
      <p:cxnSp>
        <p:nvCxnSpPr>
          <p:cNvPr id="315" name="Google Shape;315;p40"/>
          <p:cNvCxnSpPr/>
          <p:nvPr/>
        </p:nvCxnSpPr>
        <p:spPr>
          <a:xfrm>
            <a:off x="3262325" y="4178725"/>
            <a:ext cx="2439300" cy="0"/>
          </a:xfrm>
          <a:prstGeom prst="straightConnector1">
            <a:avLst/>
          </a:prstGeom>
          <a:noFill/>
          <a:ln w="9525" cap="flat" cmpd="sng">
            <a:solidFill>
              <a:schemeClr val="dk2"/>
            </a:solidFill>
            <a:prstDash val="solid"/>
            <a:round/>
            <a:headEnd type="none" w="med" len="med"/>
            <a:tailEnd type="none" w="med" len="med"/>
          </a:ln>
        </p:spPr>
      </p:cxnSp>
      <p:grpSp>
        <p:nvGrpSpPr>
          <p:cNvPr id="316" name="Google Shape;316;p40"/>
          <p:cNvGrpSpPr/>
          <p:nvPr/>
        </p:nvGrpSpPr>
        <p:grpSpPr>
          <a:xfrm>
            <a:off x="8058200" y="3424200"/>
            <a:ext cx="200700" cy="520800"/>
            <a:chOff x="2843850" y="2796050"/>
            <a:chExt cx="200700" cy="520800"/>
          </a:xfrm>
        </p:grpSpPr>
        <p:sp>
          <p:nvSpPr>
            <p:cNvPr id="317" name="Google Shape;317;p40"/>
            <p:cNvSpPr/>
            <p:nvPr/>
          </p:nvSpPr>
          <p:spPr>
            <a:xfrm rot="-5400000">
              <a:off x="2881950" y="2757950"/>
              <a:ext cx="124500" cy="200700"/>
            </a:xfrm>
            <a:prstGeom prst="chevron">
              <a:avLst>
                <a:gd name="adj" fmla="val 2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8" name="Google Shape;318;p40"/>
            <p:cNvCxnSpPr>
              <a:stCxn id="317" idx="1"/>
            </p:cNvCxnSpPr>
            <p:nvPr/>
          </p:nvCxnSpPr>
          <p:spPr>
            <a:xfrm>
              <a:off x="2944200" y="2796050"/>
              <a:ext cx="0" cy="520800"/>
            </a:xfrm>
            <a:prstGeom prst="straightConnector1">
              <a:avLst/>
            </a:prstGeom>
            <a:noFill/>
            <a:ln w="9525" cap="flat" cmpd="sng">
              <a:solidFill>
                <a:schemeClr val="dk2"/>
              </a:solidFill>
              <a:prstDash val="solid"/>
              <a:round/>
              <a:headEnd type="none" w="med" len="med"/>
              <a:tailEnd type="none" w="med" len="med"/>
            </a:ln>
          </p:spPr>
        </p:cxnSp>
      </p:grpSp>
      <p:cxnSp>
        <p:nvCxnSpPr>
          <p:cNvPr id="319" name="Google Shape;319;p40"/>
          <p:cNvCxnSpPr/>
          <p:nvPr/>
        </p:nvCxnSpPr>
        <p:spPr>
          <a:xfrm>
            <a:off x="5811425" y="4178725"/>
            <a:ext cx="24393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Positive messages</a:t>
            </a:r>
            <a:endParaRPr/>
          </a:p>
        </p:txBody>
      </p:sp>
      <p:sp>
        <p:nvSpPr>
          <p:cNvPr id="334" name="Google Shape;334;p42"/>
          <p:cNvSpPr txBox="1">
            <a:spLocks noGrp="1"/>
          </p:cNvSpPr>
          <p:nvPr>
            <p:ph type="subTitle" idx="1"/>
          </p:nvPr>
        </p:nvSpPr>
        <p:spPr>
          <a:xfrm>
            <a:off x="720000" y="1402850"/>
            <a:ext cx="4582800" cy="3201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Positive messages </a:t>
            </a:r>
            <a:r>
              <a:rPr lang="en" b="1">
                <a:latin typeface="Darker Grotesque"/>
                <a:ea typeface="Darker Grotesque"/>
                <a:cs typeface="Darker Grotesque"/>
                <a:sym typeface="Darker Grotesque"/>
              </a:rPr>
              <a:t>help the brain to create confidence and a growth mindset</a:t>
            </a:r>
            <a:endParaRPr b="1">
              <a:latin typeface="Darker Grotesque"/>
              <a:ea typeface="Darker Grotesque"/>
              <a:cs typeface="Darker Grotesque"/>
              <a:sym typeface="Darker Grotesque"/>
            </a:endParaRPr>
          </a:p>
          <a:p>
            <a:pPr marL="457200" lvl="0" indent="-323850" algn="l" rtl="0">
              <a:spcBef>
                <a:spcPts val="1000"/>
              </a:spcBef>
              <a:spcAft>
                <a:spcPts val="0"/>
              </a:spcAft>
              <a:buSzPts val="1500"/>
              <a:buChar char="●"/>
            </a:pPr>
            <a:r>
              <a:rPr lang="en"/>
              <a:t>You can out encouraging messages or motivational phrases on the threshold of the door when entering the classroom or behind it if you wish to close the door to give your class. They should be </a:t>
            </a:r>
            <a:r>
              <a:rPr lang="en" b="1">
                <a:latin typeface="Darker Grotesque"/>
                <a:ea typeface="Darker Grotesque"/>
                <a:cs typeface="Darker Grotesque"/>
                <a:sym typeface="Darker Grotesque"/>
              </a:rPr>
              <a:t>in a</a:t>
            </a:r>
            <a:r>
              <a:rPr lang="en"/>
              <a:t> </a:t>
            </a:r>
            <a:r>
              <a:rPr lang="en" b="1">
                <a:latin typeface="Darker Grotesque"/>
                <a:ea typeface="Darker Grotesque"/>
                <a:cs typeface="Darker Grotesque"/>
                <a:sym typeface="Darker Grotesque"/>
              </a:rPr>
              <a:t>visible place</a:t>
            </a:r>
            <a:endParaRPr/>
          </a:p>
          <a:p>
            <a:pPr marL="457200" lvl="0" indent="-323850" algn="l" rtl="0">
              <a:spcBef>
                <a:spcPts val="1000"/>
              </a:spcBef>
              <a:spcAft>
                <a:spcPts val="0"/>
              </a:spcAft>
              <a:buSzPts val="1500"/>
              <a:buChar char="●"/>
            </a:pPr>
            <a:r>
              <a:rPr lang="en"/>
              <a:t>You can also place a message on each student's desk, sticking it there with transparent adhesive tape</a:t>
            </a:r>
            <a:endParaRPr/>
          </a:p>
          <a:p>
            <a:pPr marL="457200" lvl="0" indent="-323850" algn="l" rtl="0">
              <a:spcBef>
                <a:spcPts val="1000"/>
              </a:spcBef>
              <a:spcAft>
                <a:spcPts val="1000"/>
              </a:spcAft>
              <a:buSzPts val="1500"/>
              <a:buChar char="●"/>
            </a:pPr>
            <a:r>
              <a:rPr lang="en"/>
              <a:t>If this student always sits in the same seat, you can personalise it. This will help each student to lower their defensive barriers and feel more at ease</a:t>
            </a:r>
            <a:endParaRPr/>
          </a:p>
        </p:txBody>
      </p:sp>
      <p:cxnSp>
        <p:nvCxnSpPr>
          <p:cNvPr id="335" name="Google Shape;335;p42"/>
          <p:cNvCxnSpPr>
            <a:endCxn id="336" idx="3"/>
          </p:cNvCxnSpPr>
          <p:nvPr/>
        </p:nvCxnSpPr>
        <p:spPr>
          <a:xfrm>
            <a:off x="823025" y="1192450"/>
            <a:ext cx="7607700" cy="0"/>
          </a:xfrm>
          <a:prstGeom prst="straightConnector1">
            <a:avLst/>
          </a:prstGeom>
          <a:noFill/>
          <a:ln w="9525" cap="flat" cmpd="sng">
            <a:solidFill>
              <a:schemeClr val="dk2"/>
            </a:solidFill>
            <a:prstDash val="solid"/>
            <a:round/>
            <a:headEnd type="none" w="med" len="med"/>
            <a:tailEnd type="none" w="med" len="med"/>
          </a:ln>
        </p:spPr>
      </p:cxnSp>
      <p:sp>
        <p:nvSpPr>
          <p:cNvPr id="336" name="Google Shape;336;p42"/>
          <p:cNvSpPr/>
          <p:nvPr/>
        </p:nvSpPr>
        <p:spPr>
          <a:xfrm>
            <a:off x="8122625" y="103840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5614700" y="1567375"/>
            <a:ext cx="2816400" cy="4215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Darker Grotesque"/>
                <a:ea typeface="Darker Grotesque"/>
                <a:cs typeface="Darker Grotesque"/>
                <a:sym typeface="Darker Grotesque"/>
              </a:rPr>
              <a:t>You’re doing great!</a:t>
            </a:r>
            <a:endParaRPr sz="1500" b="1">
              <a:solidFill>
                <a:schemeClr val="dk1"/>
              </a:solidFill>
              <a:latin typeface="Darker Grotesque"/>
              <a:ea typeface="Darker Grotesque"/>
              <a:cs typeface="Darker Grotesque"/>
              <a:sym typeface="Darker Grotesque"/>
            </a:endParaRPr>
          </a:p>
        </p:txBody>
      </p:sp>
      <p:sp>
        <p:nvSpPr>
          <p:cNvPr id="338" name="Google Shape;338;p42"/>
          <p:cNvSpPr/>
          <p:nvPr/>
        </p:nvSpPr>
        <p:spPr>
          <a:xfrm>
            <a:off x="5614700" y="2156006"/>
            <a:ext cx="2816400" cy="4215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Darker Grotesque"/>
                <a:ea typeface="Darker Grotesque"/>
                <a:cs typeface="Darker Grotesque"/>
                <a:sym typeface="Darker Grotesque"/>
              </a:rPr>
              <a:t>Great effort!</a:t>
            </a:r>
            <a:endParaRPr sz="1500" b="1">
              <a:solidFill>
                <a:schemeClr val="dk1"/>
              </a:solidFill>
              <a:latin typeface="Darker Grotesque"/>
              <a:ea typeface="Darker Grotesque"/>
              <a:cs typeface="Darker Grotesque"/>
              <a:sym typeface="Darker Grotesque"/>
            </a:endParaRPr>
          </a:p>
        </p:txBody>
      </p:sp>
      <p:sp>
        <p:nvSpPr>
          <p:cNvPr id="339" name="Google Shape;339;p42"/>
          <p:cNvSpPr/>
          <p:nvPr/>
        </p:nvSpPr>
        <p:spPr>
          <a:xfrm>
            <a:off x="5614700" y="2744638"/>
            <a:ext cx="2816400" cy="4215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Darker Grotesque"/>
                <a:ea typeface="Darker Grotesque"/>
                <a:cs typeface="Darker Grotesque"/>
                <a:sym typeface="Darker Grotesque"/>
              </a:rPr>
              <a:t>Thank you for your patience</a:t>
            </a:r>
            <a:endParaRPr sz="1500" b="1">
              <a:solidFill>
                <a:schemeClr val="dk1"/>
              </a:solidFill>
              <a:latin typeface="Darker Grotesque"/>
              <a:ea typeface="Darker Grotesque"/>
              <a:cs typeface="Darker Grotesque"/>
              <a:sym typeface="Darker Grotesque"/>
            </a:endParaRPr>
          </a:p>
        </p:txBody>
      </p:sp>
      <p:sp>
        <p:nvSpPr>
          <p:cNvPr id="340" name="Google Shape;340;p42"/>
          <p:cNvSpPr/>
          <p:nvPr/>
        </p:nvSpPr>
        <p:spPr>
          <a:xfrm>
            <a:off x="5614700" y="3333269"/>
            <a:ext cx="1365600" cy="4215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Darker Grotesque"/>
                <a:ea typeface="Darker Grotesque"/>
                <a:cs typeface="Darker Grotesque"/>
                <a:sym typeface="Darker Grotesque"/>
              </a:rPr>
              <a:t>I believe in you</a:t>
            </a:r>
            <a:endParaRPr b="1">
              <a:solidFill>
                <a:schemeClr val="dk1"/>
              </a:solidFill>
              <a:latin typeface="Darker Grotesque"/>
              <a:ea typeface="Darker Grotesque"/>
              <a:cs typeface="Darker Grotesque"/>
              <a:sym typeface="Darker Grotesque"/>
            </a:endParaRPr>
          </a:p>
        </p:txBody>
      </p:sp>
      <p:sp>
        <p:nvSpPr>
          <p:cNvPr id="341" name="Google Shape;341;p42"/>
          <p:cNvSpPr/>
          <p:nvPr/>
        </p:nvSpPr>
        <p:spPr>
          <a:xfrm>
            <a:off x="7065280" y="3333269"/>
            <a:ext cx="1365600" cy="4215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Darker Grotesque"/>
                <a:ea typeface="Darker Grotesque"/>
                <a:cs typeface="Darker Grotesque"/>
                <a:sym typeface="Darker Grotesque"/>
              </a:rPr>
              <a:t>Congrats</a:t>
            </a:r>
            <a:endParaRPr b="1">
              <a:solidFill>
                <a:schemeClr val="dk1"/>
              </a:solidFill>
              <a:latin typeface="Darker Grotesque"/>
              <a:ea typeface="Darker Grotesque"/>
              <a:cs typeface="Darker Grotesque"/>
              <a:sym typeface="Darker Grotesque"/>
            </a:endParaRPr>
          </a:p>
        </p:txBody>
      </p:sp>
      <p:sp>
        <p:nvSpPr>
          <p:cNvPr id="342" name="Google Shape;342;p42"/>
          <p:cNvSpPr/>
          <p:nvPr/>
        </p:nvSpPr>
        <p:spPr>
          <a:xfrm>
            <a:off x="5614700" y="3921900"/>
            <a:ext cx="1365600" cy="4215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Darker Grotesque"/>
                <a:ea typeface="Darker Grotesque"/>
                <a:cs typeface="Darker Grotesque"/>
                <a:sym typeface="Darker Grotesque"/>
              </a:rPr>
              <a:t>Good job!</a:t>
            </a:r>
            <a:endParaRPr b="1">
              <a:solidFill>
                <a:schemeClr val="dk1"/>
              </a:solidFill>
              <a:latin typeface="Darker Grotesque"/>
              <a:ea typeface="Darker Grotesque"/>
              <a:cs typeface="Darker Grotesque"/>
              <a:sym typeface="Darker Grotesque"/>
            </a:endParaRPr>
          </a:p>
        </p:txBody>
      </p:sp>
      <p:sp>
        <p:nvSpPr>
          <p:cNvPr id="343" name="Google Shape;343;p42"/>
          <p:cNvSpPr/>
          <p:nvPr/>
        </p:nvSpPr>
        <p:spPr>
          <a:xfrm>
            <a:off x="7065280" y="3921900"/>
            <a:ext cx="1365600" cy="4215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Darker Grotesque"/>
                <a:ea typeface="Darker Grotesque"/>
                <a:cs typeface="Darker Grotesque"/>
                <a:sym typeface="Darker Grotesque"/>
              </a:rPr>
              <a:t>Keep up!</a:t>
            </a:r>
            <a:endParaRPr b="1">
              <a:solidFill>
                <a:schemeClr val="dk1"/>
              </a:solidFill>
              <a:latin typeface="Darker Grotesque"/>
              <a:ea typeface="Darker Grotesque"/>
              <a:cs typeface="Darker Grotesque"/>
              <a:sym typeface="Darker Grotesqu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5"/>
          <p:cNvSpPr txBox="1">
            <a:spLocks noGrp="1"/>
          </p:cNvSpPr>
          <p:nvPr>
            <p:ph type="title"/>
          </p:nvPr>
        </p:nvSpPr>
        <p:spPr>
          <a:xfrm>
            <a:off x="713225" y="539288"/>
            <a:ext cx="3691500" cy="8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366" name="Google Shape;366;p45"/>
          <p:cNvSpPr txBox="1">
            <a:spLocks noGrp="1"/>
          </p:cNvSpPr>
          <p:nvPr>
            <p:ph type="subTitle" idx="1"/>
          </p:nvPr>
        </p:nvSpPr>
        <p:spPr>
          <a:xfrm>
            <a:off x="4068950" y="1380800"/>
            <a:ext cx="43599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latin typeface="Darker Grotesque"/>
                <a:ea typeface="Darker Grotesque"/>
                <a:cs typeface="Darker Grotesque"/>
                <a:sym typeface="Darker Grotesque"/>
              </a:rPr>
              <a:t>Any questions?</a:t>
            </a:r>
            <a:endParaRPr sz="2200" b="1">
              <a:latin typeface="Darker Grotesque"/>
              <a:ea typeface="Darker Grotesque"/>
              <a:cs typeface="Darker Grotesque"/>
              <a:sym typeface="Darker Grotesque"/>
            </a:endParaRPr>
          </a:p>
          <a:p>
            <a:pPr marL="0" lvl="0" indent="0" algn="l" rtl="0">
              <a:spcBef>
                <a:spcPts val="1000"/>
              </a:spcBef>
              <a:spcAft>
                <a:spcPts val="0"/>
              </a:spcAft>
              <a:buNone/>
            </a:pPr>
            <a:r>
              <a:rPr lang="en" sz="1500"/>
              <a:t>youremail@freepik.com</a:t>
            </a:r>
            <a:endParaRPr sz="1500"/>
          </a:p>
          <a:p>
            <a:pPr marL="0" lvl="0" indent="0" algn="l" rtl="0">
              <a:spcBef>
                <a:spcPts val="0"/>
              </a:spcBef>
              <a:spcAft>
                <a:spcPts val="0"/>
              </a:spcAft>
              <a:buNone/>
            </a:pPr>
            <a:r>
              <a:rPr lang="en" sz="1500"/>
              <a:t>+34 654 321 432</a:t>
            </a:r>
            <a:endParaRPr sz="1500"/>
          </a:p>
          <a:p>
            <a:pPr marL="0" lvl="0" indent="0" algn="l" rtl="0">
              <a:spcBef>
                <a:spcPts val="0"/>
              </a:spcBef>
              <a:spcAft>
                <a:spcPts val="0"/>
              </a:spcAft>
              <a:buNone/>
            </a:pPr>
            <a:r>
              <a:rPr lang="en" sz="1500"/>
              <a:t>yourwebsite.com</a:t>
            </a:r>
            <a:endParaRPr sz="1500"/>
          </a:p>
        </p:txBody>
      </p:sp>
      <p:sp>
        <p:nvSpPr>
          <p:cNvPr id="367" name="Google Shape;367;p45"/>
          <p:cNvSpPr txBox="1"/>
          <p:nvPr/>
        </p:nvSpPr>
        <p:spPr>
          <a:xfrm>
            <a:off x="4068825" y="4296500"/>
            <a:ext cx="3733800" cy="3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Darker Grotesque Medium"/>
                <a:ea typeface="Darker Grotesque Medium"/>
                <a:cs typeface="Darker Grotesque Medium"/>
                <a:sym typeface="Darker Grotesque Medium"/>
              </a:rPr>
              <a:t>Please keep this slide for attribution</a:t>
            </a:r>
            <a:endParaRPr sz="1300">
              <a:solidFill>
                <a:schemeClr val="dk1"/>
              </a:solidFill>
              <a:latin typeface="Darker Grotesque Medium"/>
              <a:ea typeface="Darker Grotesque Medium"/>
              <a:cs typeface="Darker Grotesque Medium"/>
              <a:sym typeface="Darker Grotesque Medium"/>
            </a:endParaRPr>
          </a:p>
        </p:txBody>
      </p:sp>
      <p:sp>
        <p:nvSpPr>
          <p:cNvPr id="368" name="Google Shape;368;p45"/>
          <p:cNvSpPr/>
          <p:nvPr/>
        </p:nvSpPr>
        <p:spPr>
          <a:xfrm>
            <a:off x="4147725" y="2691962"/>
            <a:ext cx="765600" cy="76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5"/>
          <p:cNvSpPr/>
          <p:nvPr/>
        </p:nvSpPr>
        <p:spPr>
          <a:xfrm>
            <a:off x="5017125" y="2691962"/>
            <a:ext cx="765600" cy="76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5"/>
          <p:cNvSpPr/>
          <p:nvPr/>
        </p:nvSpPr>
        <p:spPr>
          <a:xfrm>
            <a:off x="5886525" y="2691962"/>
            <a:ext cx="765600" cy="76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5"/>
          <p:cNvSpPr/>
          <p:nvPr/>
        </p:nvSpPr>
        <p:spPr>
          <a:xfrm>
            <a:off x="6755925" y="2691962"/>
            <a:ext cx="765600" cy="765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2" name="Google Shape;372;p45"/>
          <p:cNvCxnSpPr>
            <a:endCxn id="373" idx="3"/>
          </p:cNvCxnSpPr>
          <p:nvPr/>
        </p:nvCxnSpPr>
        <p:spPr>
          <a:xfrm>
            <a:off x="4174550" y="1753900"/>
            <a:ext cx="3420000" cy="0"/>
          </a:xfrm>
          <a:prstGeom prst="straightConnector1">
            <a:avLst/>
          </a:prstGeom>
          <a:noFill/>
          <a:ln w="9525" cap="flat" cmpd="sng">
            <a:solidFill>
              <a:schemeClr val="dk2"/>
            </a:solidFill>
            <a:prstDash val="solid"/>
            <a:round/>
            <a:headEnd type="none" w="med" len="med"/>
            <a:tailEnd type="none" w="med" len="med"/>
          </a:ln>
        </p:spPr>
      </p:cxnSp>
      <p:sp>
        <p:nvSpPr>
          <p:cNvPr id="373" name="Google Shape;373;p45"/>
          <p:cNvSpPr/>
          <p:nvPr/>
        </p:nvSpPr>
        <p:spPr>
          <a:xfrm>
            <a:off x="7286450" y="15998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5"/>
          <p:cNvSpPr/>
          <p:nvPr/>
        </p:nvSpPr>
        <p:spPr>
          <a:xfrm>
            <a:off x="4332479" y="2876501"/>
            <a:ext cx="396091" cy="396529"/>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45"/>
          <p:cNvGrpSpPr/>
          <p:nvPr/>
        </p:nvGrpSpPr>
        <p:grpSpPr>
          <a:xfrm>
            <a:off x="5201670" y="2876562"/>
            <a:ext cx="396511" cy="396073"/>
            <a:chOff x="3303268" y="3817349"/>
            <a:chExt cx="346056" cy="345674"/>
          </a:xfrm>
        </p:grpSpPr>
        <p:sp>
          <p:nvSpPr>
            <p:cNvPr id="387" name="Google Shape;387;p45"/>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5"/>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5"/>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45"/>
          <p:cNvGrpSpPr/>
          <p:nvPr/>
        </p:nvGrpSpPr>
        <p:grpSpPr>
          <a:xfrm>
            <a:off x="6071070" y="2876562"/>
            <a:ext cx="396511" cy="396073"/>
            <a:chOff x="3752358" y="3817349"/>
            <a:chExt cx="346056" cy="345674"/>
          </a:xfrm>
        </p:grpSpPr>
        <p:sp>
          <p:nvSpPr>
            <p:cNvPr id="392" name="Google Shape;392;p45"/>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5"/>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45"/>
          <p:cNvGrpSpPr/>
          <p:nvPr/>
        </p:nvGrpSpPr>
        <p:grpSpPr>
          <a:xfrm>
            <a:off x="6940488" y="2876562"/>
            <a:ext cx="396474" cy="396073"/>
            <a:chOff x="4201447" y="3817349"/>
            <a:chExt cx="346024" cy="345674"/>
          </a:xfrm>
        </p:grpSpPr>
        <p:sp>
          <p:nvSpPr>
            <p:cNvPr id="397" name="Google Shape;397;p45"/>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7"/>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500"/>
              <a:t>Did you like the resources on this template? Get them for free at our other websites:</a:t>
            </a:r>
            <a:endParaRPr sz="1800">
              <a:solidFill>
                <a:schemeClr val="dk1"/>
              </a:solidFill>
              <a:latin typeface="Bebas Neue"/>
              <a:ea typeface="Bebas Neue"/>
              <a:cs typeface="Bebas Neue"/>
              <a:sym typeface="Bebas Neue"/>
            </a:endParaRPr>
          </a:p>
          <a:p>
            <a:pPr marL="0" lvl="0" indent="0" algn="l" rtl="0">
              <a:spcBef>
                <a:spcPts val="1000"/>
              </a:spcBef>
              <a:spcAft>
                <a:spcPts val="0"/>
              </a:spcAft>
              <a:buNone/>
            </a:pPr>
            <a:r>
              <a:rPr lang="en" sz="2200" b="1">
                <a:latin typeface="Darker Grotesque"/>
                <a:ea typeface="Darker Grotesque"/>
                <a:cs typeface="Darker Grotesque"/>
                <a:sym typeface="Darker Grotesque"/>
              </a:rPr>
              <a:t>Vectors</a:t>
            </a:r>
            <a:endParaRPr sz="2200" b="1">
              <a:solidFill>
                <a:schemeClr val="dk1"/>
              </a:solidFill>
              <a:latin typeface="Darker Grotesque"/>
              <a:ea typeface="Darker Grotesque"/>
              <a:cs typeface="Darker Grotesque"/>
              <a:sym typeface="Darker Grotesque"/>
            </a:endParaRPr>
          </a:p>
          <a:p>
            <a:pPr marL="241300" lvl="0" indent="-222250" algn="l" rtl="0">
              <a:spcBef>
                <a:spcPts val="300"/>
              </a:spcBef>
              <a:spcAft>
                <a:spcPts val="0"/>
              </a:spcAft>
              <a:buSzPts val="1500"/>
              <a:buFont typeface="Darker Grotesque"/>
              <a:buChar char="●"/>
            </a:pPr>
            <a:r>
              <a:rPr lang="en" sz="1500">
                <a:uFill>
                  <a:noFill/>
                </a:uFill>
                <a:hlinkClick r:id="rId3"/>
              </a:rPr>
              <a:t>Mental health concept</a:t>
            </a:r>
            <a:endParaRPr sz="1800"/>
          </a:p>
          <a:p>
            <a:pPr marL="241300" lvl="0" indent="-222250" algn="l" rtl="0">
              <a:spcBef>
                <a:spcPts val="300"/>
              </a:spcBef>
              <a:spcAft>
                <a:spcPts val="0"/>
              </a:spcAft>
              <a:buSzPts val="1500"/>
              <a:buChar char="●"/>
            </a:pPr>
            <a:r>
              <a:rPr lang="en" sz="1500">
                <a:solidFill>
                  <a:schemeClr val="hlink"/>
                </a:solidFill>
                <a:uFill>
                  <a:noFill/>
                </a:uFill>
                <a:hlinkClick r:id="rId4"/>
              </a:rPr>
              <a:t>Spiritual retreat poster and flyer event template design</a:t>
            </a:r>
            <a:endParaRPr sz="1500"/>
          </a:p>
          <a:p>
            <a:pPr marL="0" lvl="0" indent="0" algn="l" rtl="0">
              <a:spcBef>
                <a:spcPts val="300"/>
              </a:spcBef>
              <a:spcAft>
                <a:spcPts val="0"/>
              </a:spcAft>
              <a:buNone/>
            </a:pPr>
            <a:r>
              <a:rPr lang="en" sz="2200" b="1">
                <a:latin typeface="Darker Grotesque"/>
                <a:ea typeface="Darker Grotesque"/>
                <a:cs typeface="Darker Grotesque"/>
                <a:sym typeface="Darker Grotesque"/>
              </a:rPr>
              <a:t>Photos</a:t>
            </a:r>
            <a:endParaRPr sz="1800">
              <a:latin typeface="Bebas Neue"/>
              <a:ea typeface="Bebas Neue"/>
              <a:cs typeface="Bebas Neue"/>
              <a:sym typeface="Bebas Neue"/>
            </a:endParaRPr>
          </a:p>
          <a:p>
            <a:pPr marL="241300" lvl="0" indent="-222250" algn="l" rtl="0">
              <a:spcBef>
                <a:spcPts val="300"/>
              </a:spcBef>
              <a:spcAft>
                <a:spcPts val="0"/>
              </a:spcAft>
              <a:buSzPts val="1500"/>
              <a:buFont typeface="Darker Grotesque"/>
              <a:buChar char="●"/>
            </a:pPr>
            <a:r>
              <a:rPr lang="en" sz="1500">
                <a:solidFill>
                  <a:schemeClr val="hlink"/>
                </a:solidFill>
                <a:uFill>
                  <a:noFill/>
                </a:uFill>
                <a:hlinkClick r:id="rId5"/>
              </a:rPr>
              <a:t>Medium shot woman reading</a:t>
            </a:r>
            <a:endParaRPr sz="1500">
              <a:solidFill>
                <a:schemeClr val="dk1"/>
              </a:solidFill>
            </a:endParaRPr>
          </a:p>
          <a:p>
            <a:pPr marL="241300" lvl="0" indent="-222250" algn="l" rtl="0">
              <a:spcBef>
                <a:spcPts val="300"/>
              </a:spcBef>
              <a:spcAft>
                <a:spcPts val="0"/>
              </a:spcAft>
              <a:buSzPts val="1500"/>
              <a:buFont typeface="Darker Grotesque"/>
              <a:buChar char="●"/>
            </a:pPr>
            <a:r>
              <a:rPr lang="en" sz="1500">
                <a:solidFill>
                  <a:schemeClr val="hlink"/>
                </a:solidFill>
                <a:uFill>
                  <a:noFill/>
                </a:uFill>
                <a:hlinkClick r:id="rId6"/>
              </a:rPr>
              <a:t>Side view of female teacher during online class at desk</a:t>
            </a:r>
            <a:endParaRPr sz="1100">
              <a:solidFill>
                <a:schemeClr val="dk1"/>
              </a:solidFill>
            </a:endParaRPr>
          </a:p>
        </p:txBody>
      </p:sp>
      <p:sp>
        <p:nvSpPr>
          <p:cNvPr id="506" name="Google Shape;506;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33350"/>
            <a:ext cx="6248400" cy="533400"/>
          </a:xfrm>
        </p:spPr>
        <p:txBody>
          <a:bodyPr/>
          <a:lstStyle/>
          <a:p>
            <a:r>
              <a:rPr lang="en-US" dirty="0" smtClean="0"/>
              <a:t>Common methods of Component class</a:t>
            </a:r>
            <a:endParaRPr lang="en-US" dirty="0"/>
          </a:p>
        </p:txBody>
      </p:sp>
      <p:graphicFrame>
        <p:nvGraphicFramePr>
          <p:cNvPr id="4" name="Table 3"/>
          <p:cNvGraphicFramePr>
            <a:graphicFrameLocks noGrp="1"/>
          </p:cNvGraphicFramePr>
          <p:nvPr/>
        </p:nvGraphicFramePr>
        <p:xfrm>
          <a:off x="838200" y="819150"/>
          <a:ext cx="7467600" cy="3962403"/>
        </p:xfrm>
        <a:graphic>
          <a:graphicData uri="http://schemas.openxmlformats.org/drawingml/2006/table">
            <a:tbl>
              <a:tblPr>
                <a:tableStyleId>{3C2FFA5D-87B4-456A-9821-1D502468CF0F}</a:tableStyleId>
              </a:tblPr>
              <a:tblGrid>
                <a:gridCol w="3537284"/>
                <a:gridCol w="3930316"/>
              </a:tblGrid>
              <a:tr h="356973">
                <a:tc>
                  <a:txBody>
                    <a:bodyPr/>
                    <a:lstStyle/>
                    <a:p>
                      <a:pPr algn="ctr"/>
                      <a:r>
                        <a:rPr lang="en-IN" b="1" dirty="0">
                          <a:solidFill>
                            <a:schemeClr val="accent1">
                              <a:lumMod val="50000"/>
                            </a:schemeClr>
                          </a:solidFill>
                        </a:rPr>
                        <a:t>Method</a:t>
                      </a:r>
                    </a:p>
                  </a:txBody>
                  <a:tcPr anchor="ctr"/>
                </a:tc>
                <a:tc>
                  <a:txBody>
                    <a:bodyPr/>
                    <a:lstStyle/>
                    <a:p>
                      <a:pPr algn="ctr"/>
                      <a:r>
                        <a:rPr lang="en-IN" b="1" dirty="0">
                          <a:solidFill>
                            <a:schemeClr val="accent1">
                              <a:lumMod val="50000"/>
                            </a:schemeClr>
                          </a:solidFill>
                        </a:rPr>
                        <a:t>Description</a:t>
                      </a:r>
                    </a:p>
                  </a:txBody>
                  <a:tcPr anchor="ctr"/>
                </a:tc>
              </a:tr>
              <a:tr h="356973">
                <a:tc>
                  <a:txBody>
                    <a:bodyPr/>
                    <a:lstStyle/>
                    <a:p>
                      <a:r>
                        <a:rPr lang="en-IN" dirty="0" smtClean="0"/>
                        <a:t>void </a:t>
                      </a:r>
                      <a:r>
                        <a:rPr lang="en-IN" dirty="0"/>
                        <a:t>add(Component c)</a:t>
                      </a:r>
                    </a:p>
                  </a:txBody>
                  <a:tcPr anchor="ctr"/>
                </a:tc>
                <a:tc>
                  <a:txBody>
                    <a:bodyPr/>
                    <a:lstStyle/>
                    <a:p>
                      <a:r>
                        <a:rPr lang="en-IN" dirty="0"/>
                        <a:t>inserts a component on this component.</a:t>
                      </a:r>
                    </a:p>
                  </a:txBody>
                  <a:tcPr anchor="ctr"/>
                </a:tc>
              </a:tr>
              <a:tr h="606855">
                <a:tc>
                  <a:txBody>
                    <a:bodyPr/>
                    <a:lstStyle/>
                    <a:p>
                      <a:r>
                        <a:rPr lang="en-IN" dirty="0" smtClean="0"/>
                        <a:t>void </a:t>
                      </a:r>
                      <a:r>
                        <a:rPr lang="en-IN" dirty="0" err="1"/>
                        <a:t>setSize</a:t>
                      </a:r>
                      <a:r>
                        <a:rPr lang="en-IN" dirty="0"/>
                        <a:t>(</a:t>
                      </a:r>
                      <a:r>
                        <a:rPr lang="en-IN" dirty="0" err="1"/>
                        <a:t>int</a:t>
                      </a:r>
                      <a:r>
                        <a:rPr lang="en-IN" dirty="0"/>
                        <a:t> </a:t>
                      </a:r>
                      <a:r>
                        <a:rPr lang="en-IN" dirty="0" err="1"/>
                        <a:t>width,int</a:t>
                      </a:r>
                      <a:r>
                        <a:rPr lang="en-IN" dirty="0"/>
                        <a:t> height)</a:t>
                      </a:r>
                    </a:p>
                  </a:txBody>
                  <a:tcPr anchor="ctr"/>
                </a:tc>
                <a:tc>
                  <a:txBody>
                    <a:bodyPr/>
                    <a:lstStyle/>
                    <a:p>
                      <a:r>
                        <a:rPr lang="en-IN"/>
                        <a:t>sets the size (width and height) of the component.</a:t>
                      </a:r>
                    </a:p>
                  </a:txBody>
                  <a:tcPr anchor="ctr"/>
                </a:tc>
              </a:tr>
              <a:tr h="356973">
                <a:tc>
                  <a:txBody>
                    <a:bodyPr/>
                    <a:lstStyle/>
                    <a:p>
                      <a:r>
                        <a:rPr lang="en-IN" dirty="0" smtClean="0"/>
                        <a:t>Dimension </a:t>
                      </a:r>
                      <a:r>
                        <a:rPr lang="en-IN" dirty="0" err="1" smtClean="0"/>
                        <a:t>getSize</a:t>
                      </a:r>
                      <a:r>
                        <a:rPr lang="en-IN" dirty="0" smtClean="0"/>
                        <a:t>()</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Returns the current size of this component. </a:t>
                      </a:r>
                    </a:p>
                  </a:txBody>
                  <a:tcPr anchor="ctr"/>
                </a:tc>
              </a:tr>
              <a:tr h="606855">
                <a:tc>
                  <a:txBody>
                    <a:bodyPr/>
                    <a:lstStyle/>
                    <a:p>
                      <a:r>
                        <a:rPr lang="en-IN" dirty="0" smtClean="0"/>
                        <a:t>void </a:t>
                      </a:r>
                      <a:r>
                        <a:rPr lang="en-IN" dirty="0" err="1"/>
                        <a:t>setLayout</a:t>
                      </a:r>
                      <a:r>
                        <a:rPr lang="en-IN" dirty="0"/>
                        <a:t>(</a:t>
                      </a:r>
                      <a:r>
                        <a:rPr lang="en-IN" dirty="0" err="1"/>
                        <a:t>LayoutManager</a:t>
                      </a:r>
                      <a:r>
                        <a:rPr lang="en-IN" dirty="0"/>
                        <a:t> m)</a:t>
                      </a:r>
                    </a:p>
                  </a:txBody>
                  <a:tcPr anchor="ctr"/>
                </a:tc>
                <a:tc>
                  <a:txBody>
                    <a:bodyPr/>
                    <a:lstStyle/>
                    <a:p>
                      <a:r>
                        <a:rPr lang="en-IN"/>
                        <a:t>defines the layout manager for the component.</a:t>
                      </a:r>
                    </a:p>
                  </a:txBody>
                  <a:tcPr anchor="ctr"/>
                </a:tc>
              </a:tr>
              <a:tr h="606855">
                <a:tc>
                  <a:txBody>
                    <a:bodyPr/>
                    <a:lstStyle/>
                    <a:p>
                      <a:r>
                        <a:rPr lang="en-IN" dirty="0" smtClean="0"/>
                        <a:t>void </a:t>
                      </a:r>
                      <a:r>
                        <a:rPr lang="en-IN" dirty="0" err="1"/>
                        <a:t>setVisible</a:t>
                      </a:r>
                      <a:r>
                        <a:rPr lang="en-IN" dirty="0"/>
                        <a:t>(</a:t>
                      </a:r>
                      <a:r>
                        <a:rPr lang="en-IN" dirty="0" err="1"/>
                        <a:t>boolean</a:t>
                      </a:r>
                      <a:r>
                        <a:rPr lang="en-IN" dirty="0"/>
                        <a:t> status)</a:t>
                      </a:r>
                    </a:p>
                  </a:txBody>
                  <a:tcPr anchor="ctr"/>
                </a:tc>
                <a:tc>
                  <a:txBody>
                    <a:bodyPr/>
                    <a:lstStyle/>
                    <a:p>
                      <a:r>
                        <a:rPr lang="en-IN" dirty="0"/>
                        <a:t>changes the visibility of the component, by default false.</a:t>
                      </a:r>
                    </a:p>
                  </a:txBody>
                  <a:tcPr anchor="ctr"/>
                </a:tc>
              </a:tr>
              <a:tr h="356973">
                <a:tc>
                  <a:txBody>
                    <a:bodyPr/>
                    <a:lstStyle/>
                    <a:p>
                      <a:r>
                        <a:rPr lang="en-IN" dirty="0" smtClean="0"/>
                        <a:t>void setBackground(Color c)</a:t>
                      </a:r>
                    </a:p>
                  </a:txBody>
                  <a:tcPr anchor="ctr"/>
                </a:tc>
                <a:tc>
                  <a:txBody>
                    <a:bodyPr/>
                    <a:lstStyle/>
                    <a:p>
                      <a:r>
                        <a:rPr lang="en-IN" dirty="0" smtClean="0"/>
                        <a:t>Sets the background color. </a:t>
                      </a:r>
                      <a:endParaRPr lang="en-IN" dirty="0"/>
                    </a:p>
                  </a:txBody>
                  <a:tcPr anchor="ctr"/>
                </a:tc>
              </a:tr>
              <a:tr h="356973">
                <a:tc>
                  <a:txBody>
                    <a:bodyPr/>
                    <a:lstStyle/>
                    <a:p>
                      <a:r>
                        <a:rPr lang="en-IN" dirty="0" smtClean="0"/>
                        <a:t>void setForeground(Color c)</a:t>
                      </a:r>
                    </a:p>
                  </a:txBody>
                  <a:tcPr anchor="ctr"/>
                </a:tc>
                <a:tc>
                  <a:txBody>
                    <a:bodyPr/>
                    <a:lstStyle/>
                    <a:p>
                      <a:r>
                        <a:rPr lang="en-IN" dirty="0" smtClean="0"/>
                        <a:t>Sets the foreground color. </a:t>
                      </a:r>
                      <a:endParaRPr lang="en-IN" dirty="0"/>
                    </a:p>
                  </a:txBody>
                  <a:tcPr anchor="ctr"/>
                </a:tc>
              </a:tr>
              <a:tr h="356973">
                <a:tc>
                  <a:txBody>
                    <a:bodyPr/>
                    <a:lstStyle/>
                    <a:p>
                      <a:r>
                        <a:rPr lang="en-IN" dirty="0" smtClean="0"/>
                        <a:t>void setFont(Font f)</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Sets the font of the component. </a:t>
                      </a:r>
                    </a:p>
                  </a:txBody>
                  <a:tcPr anchor="ct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3225" y="539500"/>
            <a:ext cx="7717500" cy="1879850"/>
          </a:xfrm>
        </p:spPr>
        <p:txBody>
          <a:bodyPr/>
          <a:lstStyle/>
          <a:p>
            <a:r>
              <a:rPr lang="en-US" sz="3200" b="1" dirty="0" smtClean="0"/>
              <a:t/>
            </a:r>
            <a:br>
              <a:rPr lang="en-US" sz="3200" b="1" dirty="0" smtClean="0"/>
            </a:br>
            <a:endParaRPr lang="en-US" sz="3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setBounds() method</a:t>
            </a:r>
            <a:endParaRPr/>
          </a:p>
        </p:txBody>
      </p:sp>
      <p:sp>
        <p:nvSpPr>
          <p:cNvPr id="200" name="Google Shape;200;p34"/>
          <p:cNvSpPr txBox="1">
            <a:spLocks noGrp="1"/>
          </p:cNvSpPr>
          <p:nvPr>
            <p:ph type="subTitle" idx="1"/>
          </p:nvPr>
        </p:nvSpPr>
        <p:spPr>
          <a:xfrm>
            <a:off x="76200" y="1276350"/>
            <a:ext cx="6172200" cy="2895600"/>
          </a:xfrm>
          <a:prstGeom prst="rect">
            <a:avLst/>
          </a:prstGeom>
        </p:spPr>
        <p:txBody>
          <a:bodyPr spcFirstLastPara="1" wrap="square" lIns="91425" tIns="91425" rIns="91425" bIns="91425" anchor="t" anchorCtr="0">
            <a:noAutofit/>
          </a:bodyPr>
          <a:lstStyle/>
          <a:p>
            <a:pPr lvl="0">
              <a:spcBef>
                <a:spcPts val="1200"/>
              </a:spcBef>
              <a:spcAft>
                <a:spcPts val="600"/>
              </a:spcAft>
              <a:buClr>
                <a:schemeClr val="dk2"/>
              </a:buClr>
              <a:buSzPts val="1400"/>
              <a:buFont typeface="Darker Grotesque Medium"/>
              <a:buChar char="●"/>
            </a:pPr>
            <a:r>
              <a:rPr lang="en-US" dirty="0" smtClean="0"/>
              <a:t>In Java Graphical User Interface, the layout managers automatically decide the size and position of the newly added component. </a:t>
            </a:r>
          </a:p>
          <a:p>
            <a:pPr>
              <a:spcBef>
                <a:spcPts val="1200"/>
              </a:spcBef>
              <a:spcAft>
                <a:spcPts val="600"/>
              </a:spcAft>
              <a:buClr>
                <a:schemeClr val="dk2"/>
              </a:buClr>
              <a:buSzPts val="1400"/>
              <a:buFont typeface="Darker Grotesque Medium"/>
              <a:buChar char="●"/>
            </a:pPr>
            <a:r>
              <a:rPr lang="en-US" sz="1600" dirty="0" smtClean="0"/>
              <a:t>In the absence of a layout manager, the position and size of the components have to be set manually.</a:t>
            </a:r>
          </a:p>
          <a:p>
            <a:pPr lvl="0">
              <a:spcBef>
                <a:spcPts val="1200"/>
              </a:spcBef>
              <a:spcAft>
                <a:spcPts val="600"/>
              </a:spcAft>
              <a:buClr>
                <a:schemeClr val="dk2"/>
              </a:buClr>
              <a:buSzPts val="1400"/>
              <a:buFont typeface="Darker Grotesque Medium"/>
              <a:buChar char="●"/>
            </a:pPr>
            <a:r>
              <a:rPr lang="en-US" dirty="0" smtClean="0"/>
              <a:t>The </a:t>
            </a:r>
            <a:r>
              <a:rPr lang="en-US" dirty="0" err="1" smtClean="0"/>
              <a:t>setBounds</a:t>
            </a:r>
            <a:r>
              <a:rPr lang="en-US" dirty="0" smtClean="0"/>
              <a:t>() method is used in such a situation to set the position and size. </a:t>
            </a:r>
          </a:p>
          <a:p>
            <a:pPr lvl="0">
              <a:spcBef>
                <a:spcPts val="1200"/>
              </a:spcBef>
              <a:spcAft>
                <a:spcPts val="600"/>
              </a:spcAft>
              <a:buClr>
                <a:schemeClr val="dk2"/>
              </a:buClr>
              <a:buSzPts val="1400"/>
              <a:buFont typeface="Darker Grotesque Medium"/>
              <a:buChar char="●"/>
            </a:pPr>
            <a:r>
              <a:rPr lang="en-US" dirty="0" smtClean="0"/>
              <a:t>To specify the position and size of the components manually, the layout manager of the frame can be null.</a:t>
            </a:r>
            <a:endParaRPr lang="en-IN" dirty="0" smtClean="0"/>
          </a:p>
          <a:p>
            <a:pPr marL="0" lvl="0" indent="0" algn="l" rtl="0">
              <a:spcBef>
                <a:spcPts val="0"/>
              </a:spcBef>
              <a:spcAft>
                <a:spcPts val="0"/>
              </a:spcAft>
              <a:buNone/>
            </a:pPr>
            <a:endParaRPr/>
          </a:p>
        </p:txBody>
      </p:sp>
      <p:cxnSp>
        <p:nvCxnSpPr>
          <p:cNvPr id="202" name="Google Shape;202;p34"/>
          <p:cNvCxnSpPr>
            <a:endCxn id="203" idx="3"/>
          </p:cNvCxnSpPr>
          <p:nvPr/>
        </p:nvCxnSpPr>
        <p:spPr>
          <a:xfrm>
            <a:off x="823025" y="1192450"/>
            <a:ext cx="7607700" cy="0"/>
          </a:xfrm>
          <a:prstGeom prst="straightConnector1">
            <a:avLst/>
          </a:prstGeom>
          <a:noFill/>
          <a:ln w="9525" cap="flat" cmpd="sng">
            <a:solidFill>
              <a:schemeClr val="dk2"/>
            </a:solidFill>
            <a:prstDash val="solid"/>
            <a:round/>
            <a:headEnd type="none" w="med" len="med"/>
            <a:tailEnd type="none" w="med" len="med"/>
          </a:ln>
        </p:spPr>
      </p:cxnSp>
      <p:sp>
        <p:nvSpPr>
          <p:cNvPr id="203" name="Google Shape;203;p34"/>
          <p:cNvSpPr/>
          <p:nvPr/>
        </p:nvSpPr>
        <p:spPr>
          <a:xfrm>
            <a:off x="8122625" y="103840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7" name="Google Shape;207;p34"/>
          <p:cNvCxnSpPr/>
          <p:nvPr/>
        </p:nvCxnSpPr>
        <p:spPr>
          <a:xfrm>
            <a:off x="4201051" y="4265400"/>
            <a:ext cx="3903300" cy="0"/>
          </a:xfrm>
          <a:prstGeom prst="straightConnector1">
            <a:avLst/>
          </a:prstGeom>
          <a:noFill/>
          <a:ln w="9525" cap="flat" cmpd="sng">
            <a:solidFill>
              <a:schemeClr val="dk2"/>
            </a:solidFill>
            <a:prstDash val="solid"/>
            <a:round/>
            <a:headEnd type="none" w="med" len="med"/>
            <a:tailEnd type="none" w="med" len="med"/>
          </a:ln>
        </p:spPr>
      </p:cxnSp>
      <p:sp>
        <p:nvSpPr>
          <p:cNvPr id="32769" name="Rectangle 1"/>
          <p:cNvSpPr>
            <a:spLocks noChangeArrowheads="1"/>
          </p:cNvSpPr>
          <p:nvPr/>
        </p:nvSpPr>
        <p:spPr bwMode="auto">
          <a:xfrm>
            <a:off x="152400" y="4400550"/>
            <a:ext cx="5715000" cy="391082"/>
          </a:xfrm>
          <a:prstGeom prst="rect">
            <a:avLst/>
          </a:prstGeom>
          <a:solidFill>
            <a:srgbClr val="EAEBE9"/>
          </a:solidFill>
          <a:ln w="9525">
            <a:noFill/>
            <a:miter lim="800000"/>
            <a:headEnd/>
            <a:tailEnd/>
          </a:ln>
          <a:effectLst/>
        </p:spPr>
        <p:txBody>
          <a:bodyPr vert="horz" wrap="square" lIns="476100" tIns="79350" rIns="91440" bIns="7935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500" b="1" dirty="0" smtClean="0">
                <a:solidFill>
                  <a:schemeClr val="dk1"/>
                </a:solidFill>
                <a:latin typeface="Darker Grotesque Medium"/>
                <a:ea typeface="Darker Grotesque Medium"/>
                <a:cs typeface="Darker Grotesque Medium"/>
                <a:sym typeface="Darker Grotesque Medium"/>
              </a:rPr>
              <a:t>public void </a:t>
            </a:r>
            <a:r>
              <a:rPr lang="en-US" sz="1500" b="1" dirty="0" err="1" smtClean="0">
                <a:solidFill>
                  <a:schemeClr val="dk1"/>
                </a:solidFill>
                <a:latin typeface="Darker Grotesque Medium"/>
                <a:ea typeface="Darker Grotesque Medium"/>
                <a:cs typeface="Darker Grotesque Medium"/>
                <a:sym typeface="Darker Grotesque Medium"/>
              </a:rPr>
              <a:t>setBounds</a:t>
            </a:r>
            <a:r>
              <a:rPr lang="en-US" sz="1500" b="1" dirty="0" smtClean="0">
                <a:solidFill>
                  <a:schemeClr val="dk1"/>
                </a:solidFill>
                <a:latin typeface="Darker Grotesque Medium"/>
                <a:ea typeface="Darker Grotesque Medium"/>
                <a:cs typeface="Darker Grotesque Medium"/>
                <a:sym typeface="Darker Grotesque Medium"/>
              </a:rPr>
              <a:t>(</a:t>
            </a:r>
            <a:r>
              <a:rPr lang="en-US" sz="1500" b="1" dirty="0" err="1" smtClean="0">
                <a:solidFill>
                  <a:schemeClr val="dk1"/>
                </a:solidFill>
                <a:latin typeface="Darker Grotesque Medium"/>
                <a:ea typeface="Darker Grotesque Medium"/>
                <a:cs typeface="Darker Grotesque Medium"/>
                <a:sym typeface="Darker Grotesque Medium"/>
              </a:rPr>
              <a:t>int</a:t>
            </a:r>
            <a:r>
              <a:rPr lang="en-US" sz="1500" b="1" dirty="0" smtClean="0">
                <a:solidFill>
                  <a:schemeClr val="dk1"/>
                </a:solidFill>
                <a:latin typeface="Darker Grotesque Medium"/>
                <a:ea typeface="Darker Grotesque Medium"/>
                <a:cs typeface="Darker Grotesque Medium"/>
                <a:sym typeface="Darker Grotesque Medium"/>
              </a:rPr>
              <a:t> </a:t>
            </a:r>
            <a:r>
              <a:rPr kumimoji="0" lang="en-US" sz="1200" b="1" i="0" u="none" strike="noStrike" cap="none" normalizeH="0" baseline="0" dirty="0" smtClean="0">
                <a:ln>
                  <a:noFill/>
                </a:ln>
                <a:solidFill>
                  <a:srgbClr val="000000"/>
                </a:solidFill>
                <a:effectLst/>
                <a:latin typeface="Lucida Console" pitchFamily="49" charset="0"/>
                <a:cs typeface="Arial" pitchFamily="34" charset="0"/>
              </a:rPr>
              <a:t>x, </a:t>
            </a:r>
            <a:r>
              <a:rPr kumimoji="0" lang="en-US" sz="1200" b="1" i="0" u="none" strike="noStrike" cap="none" normalizeH="0" baseline="0" dirty="0" err="1" smtClean="0">
                <a:ln>
                  <a:noFill/>
                </a:ln>
                <a:solidFill>
                  <a:srgbClr val="000000"/>
                </a:solidFill>
                <a:effectLst/>
                <a:latin typeface="Lucida Console" pitchFamily="49" charset="0"/>
                <a:cs typeface="Arial" pitchFamily="34" charset="0"/>
              </a:rPr>
              <a:t>int</a:t>
            </a:r>
            <a:r>
              <a:rPr kumimoji="0" lang="en-US" sz="1200" b="1" i="0" u="none" strike="noStrike" cap="none" normalizeH="0" baseline="0" dirty="0" smtClean="0">
                <a:ln>
                  <a:noFill/>
                </a:ln>
                <a:solidFill>
                  <a:srgbClr val="000000"/>
                </a:solidFill>
                <a:effectLst/>
                <a:latin typeface="Lucida Console" pitchFamily="49" charset="0"/>
                <a:cs typeface="Arial" pitchFamily="34" charset="0"/>
              </a:rPr>
              <a:t> y, </a:t>
            </a:r>
            <a:r>
              <a:rPr kumimoji="0" lang="en-US" sz="1200" b="1" i="0" u="none" strike="noStrike" cap="none" normalizeH="0" baseline="0" dirty="0" err="1" smtClean="0">
                <a:ln>
                  <a:noFill/>
                </a:ln>
                <a:solidFill>
                  <a:srgbClr val="000000"/>
                </a:solidFill>
                <a:effectLst/>
                <a:latin typeface="Lucida Console" pitchFamily="49" charset="0"/>
                <a:cs typeface="Arial" pitchFamily="34" charset="0"/>
              </a:rPr>
              <a:t>int</a:t>
            </a:r>
            <a:r>
              <a:rPr kumimoji="0" lang="en-US" sz="1200" b="1" i="0" u="none" strike="noStrike" cap="none" normalizeH="0" baseline="0" dirty="0" smtClean="0">
                <a:ln>
                  <a:noFill/>
                </a:ln>
                <a:solidFill>
                  <a:srgbClr val="000000"/>
                </a:solidFill>
                <a:effectLst/>
                <a:latin typeface="Lucida Console" pitchFamily="49" charset="0"/>
                <a:cs typeface="Arial" pitchFamily="34" charset="0"/>
              </a:rPr>
              <a:t> width, </a:t>
            </a:r>
            <a:r>
              <a:rPr kumimoji="0" lang="en-US" sz="1200" b="1" i="0" u="none" strike="noStrike" cap="none" normalizeH="0" baseline="0" dirty="0" err="1" smtClean="0">
                <a:ln>
                  <a:noFill/>
                </a:ln>
                <a:solidFill>
                  <a:srgbClr val="000000"/>
                </a:solidFill>
                <a:effectLst/>
                <a:latin typeface="Lucida Console" pitchFamily="49" charset="0"/>
                <a:cs typeface="Arial" pitchFamily="34" charset="0"/>
              </a:rPr>
              <a:t>int</a:t>
            </a:r>
            <a:r>
              <a:rPr kumimoji="0" lang="en-US" sz="1200" b="1" i="0" u="none" strike="noStrike" cap="none" normalizeH="0" baseline="0" dirty="0" smtClean="0">
                <a:ln>
                  <a:noFill/>
                </a:ln>
                <a:solidFill>
                  <a:srgbClr val="000000"/>
                </a:solidFill>
                <a:effectLst/>
                <a:latin typeface="Lucida Console" pitchFamily="49" charset="0"/>
                <a:cs typeface="Arial" pitchFamily="34" charset="0"/>
              </a:rPr>
              <a:t> height)</a:t>
            </a:r>
            <a:r>
              <a:rPr kumimoji="0" lang="en-US" sz="600" b="1" i="0" u="none" strike="noStrike" cap="none" normalizeH="0" baseline="0" dirty="0" smtClean="0">
                <a:ln>
                  <a:noFill/>
                </a:ln>
                <a:solidFill>
                  <a:schemeClr val="tx1"/>
                </a:solidFill>
                <a:effectLst/>
                <a:latin typeface="Arial" pitchFamily="34" charset="0"/>
                <a:cs typeface="Arial" pitchFamily="34" charset="0"/>
              </a:rPr>
              <a:t> </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p:txBody>
      </p:sp>
      <p:pic>
        <p:nvPicPr>
          <p:cNvPr id="13" name="Picture 2" descr="GUI and Event-Handling Programming - ppt download"/>
          <p:cNvPicPr>
            <a:picLocks noChangeAspect="1" noChangeArrowheads="1"/>
          </p:cNvPicPr>
          <p:nvPr/>
        </p:nvPicPr>
        <p:blipFill>
          <a:blip r:embed="rId3"/>
          <a:srcRect l="22241" t="34584" r="24426"/>
          <a:stretch>
            <a:fillRect/>
          </a:stretch>
        </p:blipFill>
        <p:spPr bwMode="auto">
          <a:xfrm>
            <a:off x="6172200" y="3051105"/>
            <a:ext cx="2971800" cy="2092395"/>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54" name="Google Shape;254;p36"/>
          <p:cNvSpPr txBox="1">
            <a:spLocks noGrp="1"/>
          </p:cNvSpPr>
          <p:nvPr>
            <p:ph type="title"/>
          </p:nvPr>
        </p:nvSpPr>
        <p:spPr>
          <a:xfrm>
            <a:off x="685800" y="133350"/>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Label class</a:t>
            </a:r>
            <a:endParaRPr/>
          </a:p>
        </p:txBody>
      </p:sp>
      <p:sp>
        <p:nvSpPr>
          <p:cNvPr id="255" name="Google Shape;255;p36"/>
          <p:cNvSpPr txBox="1">
            <a:spLocks noGrp="1"/>
          </p:cNvSpPr>
          <p:nvPr>
            <p:ph type="subTitle" idx="1"/>
          </p:nvPr>
        </p:nvSpPr>
        <p:spPr>
          <a:xfrm>
            <a:off x="304800" y="895350"/>
            <a:ext cx="8382000" cy="4191000"/>
          </a:xfrm>
          <a:prstGeom prst="rect">
            <a:avLst/>
          </a:prstGeom>
        </p:spPr>
        <p:txBody>
          <a:bodyPr spcFirstLastPara="1" wrap="square" lIns="91425" tIns="91425" rIns="91425" bIns="91425" anchor="t" anchorCtr="0">
            <a:noAutofit/>
          </a:bodyPr>
          <a:lstStyle/>
          <a:p>
            <a:r>
              <a:rPr lang="en-GB" sz="2400" dirty="0" smtClean="0"/>
              <a:t>This class is a Component which displays a single line of text.</a:t>
            </a:r>
          </a:p>
          <a:p>
            <a:r>
              <a:rPr lang="en-GB" sz="2400" dirty="0" smtClean="0"/>
              <a:t>Labels are read-only.  That is, the user cannot click on a label to edit the text it displays.</a:t>
            </a:r>
          </a:p>
          <a:p>
            <a:r>
              <a:rPr lang="en-GB" sz="2400" dirty="0" smtClean="0"/>
              <a:t>Text can be aligned within the label</a:t>
            </a:r>
          </a:p>
          <a:p>
            <a:r>
              <a:rPr lang="en-GB" sz="2400" dirty="0" smtClean="0"/>
              <a:t>Constructors are:</a:t>
            </a:r>
          </a:p>
          <a:p>
            <a:pPr lvl="1" algn="l"/>
            <a:r>
              <a:rPr lang="en-GB" sz="2000" dirty="0" smtClean="0"/>
              <a:t>Label()</a:t>
            </a:r>
          </a:p>
          <a:p>
            <a:pPr lvl="1" algn="l"/>
            <a:r>
              <a:rPr lang="en-GB" sz="2000" dirty="0" smtClean="0"/>
              <a:t>Label(String label)</a:t>
            </a:r>
          </a:p>
          <a:p>
            <a:pPr lvl="1" algn="l"/>
            <a:r>
              <a:rPr lang="en-GB" sz="2000" dirty="0" smtClean="0"/>
              <a:t>Label(String label, </a:t>
            </a:r>
            <a:r>
              <a:rPr lang="en-GB" sz="2000" dirty="0" err="1" smtClean="0"/>
              <a:t>int</a:t>
            </a:r>
            <a:r>
              <a:rPr lang="en-GB" sz="2000" dirty="0" smtClean="0"/>
              <a:t> align) </a:t>
            </a:r>
            <a:r>
              <a:rPr lang="en-GB" sz="2000" dirty="0" err="1" smtClean="0"/>
              <a:t>Label.LEFT,Label.RIGHT</a:t>
            </a:r>
            <a:r>
              <a:rPr lang="en-GB" sz="2000" dirty="0" smtClean="0"/>
              <a:t>, </a:t>
            </a:r>
            <a:r>
              <a:rPr lang="en-GB" sz="2000" dirty="0" err="1" smtClean="0"/>
              <a:t>Label.CENTER</a:t>
            </a:r>
            <a:endParaRPr lang="en-GB" sz="2000" dirty="0" smtClean="0"/>
          </a:p>
          <a:p>
            <a:pPr lvl="1" algn="l">
              <a:buNone/>
            </a:pPr>
            <a:r>
              <a:rPr lang="en-GB" sz="2000" dirty="0" smtClean="0"/>
              <a:t>     (Default align is left)</a:t>
            </a:r>
          </a:p>
          <a:p>
            <a:r>
              <a:rPr lang="en-GB" sz="2400" dirty="0" smtClean="0"/>
              <a:t>Methods:</a:t>
            </a:r>
          </a:p>
          <a:p>
            <a:pPr lvl="1" algn="l"/>
            <a:r>
              <a:rPr lang="en-GB" sz="2000" dirty="0" smtClean="0"/>
              <a:t>String </a:t>
            </a:r>
            <a:r>
              <a:rPr lang="en-GB" sz="2000" dirty="0" err="1" smtClean="0"/>
              <a:t>getLabel</a:t>
            </a:r>
            <a:r>
              <a:rPr lang="en-GB" sz="2000" dirty="0" smtClean="0"/>
              <a:t>()</a:t>
            </a:r>
          </a:p>
          <a:p>
            <a:pPr lvl="1" algn="l"/>
            <a:r>
              <a:rPr lang="en-GB" sz="2000" dirty="0" smtClean="0"/>
              <a:t>void </a:t>
            </a:r>
            <a:r>
              <a:rPr lang="en-GB" sz="2000" dirty="0" err="1" smtClean="0"/>
              <a:t>setLabel</a:t>
            </a:r>
            <a:r>
              <a:rPr lang="en-GB" sz="2000" dirty="0" smtClean="0"/>
              <a:t>()</a:t>
            </a:r>
          </a:p>
        </p:txBody>
      </p:sp>
      <p:cxnSp>
        <p:nvCxnSpPr>
          <p:cNvPr id="256" name="Google Shape;256;p36"/>
          <p:cNvCxnSpPr/>
          <p:nvPr/>
        </p:nvCxnSpPr>
        <p:spPr>
          <a:xfrm>
            <a:off x="838200" y="819150"/>
            <a:ext cx="7607700" cy="0"/>
          </a:xfrm>
          <a:prstGeom prst="straightConnector1">
            <a:avLst/>
          </a:prstGeom>
          <a:noFill/>
          <a:ln w="9525" cap="flat" cmpd="sng">
            <a:solidFill>
              <a:schemeClr val="dk2"/>
            </a:solidFill>
            <a:prstDash val="solid"/>
            <a:round/>
            <a:headEnd type="none" w="med" len="med"/>
            <a:tailEnd type="none" w="med" len="med"/>
          </a:ln>
        </p:spPr>
      </p:cxnSp>
      <p:sp>
        <p:nvSpPr>
          <p:cNvPr id="257" name="Google Shape;257;p36"/>
          <p:cNvSpPr/>
          <p:nvPr/>
        </p:nvSpPr>
        <p:spPr>
          <a:xfrm>
            <a:off x="8305800" y="6667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Rectangle 14"/>
          <p:cNvSpPr/>
          <p:nvPr/>
        </p:nvSpPr>
        <p:spPr>
          <a:xfrm>
            <a:off x="3733800" y="4095750"/>
            <a:ext cx="4857784" cy="584775"/>
          </a:xfrm>
          <a:prstGeom prst="rect">
            <a:avLst/>
          </a:prstGeom>
        </p:spPr>
        <p:txBody>
          <a:bodyPr wrap="square">
            <a:spAutoFit/>
          </a:bodyPr>
          <a:lstStyle/>
          <a:p>
            <a:r>
              <a:rPr lang="en-GB" sz="1600" b="1" dirty="0" smtClean="0">
                <a:solidFill>
                  <a:srgbClr val="00B0F0"/>
                </a:solidFill>
              </a:rPr>
              <a:t>Ex: Label </a:t>
            </a:r>
            <a:r>
              <a:rPr lang="en-GB" sz="1600" b="1" dirty="0" err="1" smtClean="0">
                <a:solidFill>
                  <a:srgbClr val="00B0F0"/>
                </a:solidFill>
              </a:rPr>
              <a:t>uname</a:t>
            </a:r>
            <a:r>
              <a:rPr lang="en-GB" sz="1600" b="1" dirty="0" smtClean="0">
                <a:solidFill>
                  <a:srgbClr val="00B0F0"/>
                </a:solidFill>
              </a:rPr>
              <a:t> = new Label(“User Name");</a:t>
            </a:r>
          </a:p>
          <a:p>
            <a:r>
              <a:rPr lang="en-GB" sz="1600" b="1" dirty="0" smtClean="0">
                <a:solidFill>
                  <a:srgbClr val="00B0F0"/>
                </a:solidFill>
              </a:rPr>
              <a:t>       add(</a:t>
            </a:r>
            <a:r>
              <a:rPr lang="en-GB" sz="1600" b="1" dirty="0" err="1" smtClean="0">
                <a:solidFill>
                  <a:srgbClr val="00B0F0"/>
                </a:solidFill>
              </a:rPr>
              <a:t>uname</a:t>
            </a:r>
            <a:r>
              <a:rPr lang="en-GB" sz="1600" b="1" dirty="0" smtClean="0">
                <a:solidFill>
                  <a:srgbClr val="00B0F0"/>
                </a:solidFill>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533400" y="133350"/>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Button class </a:t>
            </a:r>
            <a:endParaRPr/>
          </a:p>
        </p:txBody>
      </p:sp>
      <p:sp>
        <p:nvSpPr>
          <p:cNvPr id="263" name="Google Shape;263;p37"/>
          <p:cNvSpPr txBox="1">
            <a:spLocks noGrp="1"/>
          </p:cNvSpPr>
          <p:nvPr>
            <p:ph type="subTitle" idx="1"/>
          </p:nvPr>
        </p:nvSpPr>
        <p:spPr>
          <a:xfrm>
            <a:off x="685800" y="1047750"/>
            <a:ext cx="7467600" cy="3200400"/>
          </a:xfrm>
          <a:prstGeom prst="rect">
            <a:avLst/>
          </a:prstGeom>
        </p:spPr>
        <p:txBody>
          <a:bodyPr spcFirstLastPara="1" wrap="square" lIns="91425" tIns="91425" rIns="91425" bIns="91425" anchor="t" anchorCtr="0">
            <a:noAutofit/>
          </a:bodyPr>
          <a:lstStyle/>
          <a:p>
            <a:r>
              <a:rPr lang="en-GB" dirty="0" smtClean="0"/>
              <a:t>This class represents a push-button with label.</a:t>
            </a:r>
          </a:p>
          <a:p>
            <a:r>
              <a:rPr lang="en-GB" dirty="0" smtClean="0"/>
              <a:t>Constructors:</a:t>
            </a:r>
          </a:p>
          <a:p>
            <a:pPr lvl="1" algn="l"/>
            <a:r>
              <a:rPr lang="en-GB" dirty="0" smtClean="0"/>
              <a:t>Button( )</a:t>
            </a:r>
          </a:p>
          <a:p>
            <a:pPr lvl="1" algn="l"/>
            <a:r>
              <a:rPr lang="en-GB" dirty="0" smtClean="0"/>
              <a:t>Button(String caption)</a:t>
            </a:r>
          </a:p>
          <a:p>
            <a:r>
              <a:rPr lang="en-GB" dirty="0" smtClean="0"/>
              <a:t>For ex:</a:t>
            </a:r>
          </a:p>
          <a:p>
            <a:pPr lvl="1" algn="l"/>
            <a:r>
              <a:rPr lang="en-GB" dirty="0" smtClean="0"/>
              <a:t>Button </a:t>
            </a:r>
            <a:r>
              <a:rPr lang="en-GB" dirty="0" err="1" smtClean="0"/>
              <a:t>okButton</a:t>
            </a:r>
            <a:r>
              <a:rPr lang="en-GB" dirty="0" smtClean="0"/>
              <a:t> = new Button("Ok");</a:t>
            </a:r>
          </a:p>
          <a:p>
            <a:pPr lvl="1" algn="l"/>
            <a:r>
              <a:rPr lang="en-GB" dirty="0" smtClean="0"/>
              <a:t>Button </a:t>
            </a:r>
            <a:r>
              <a:rPr lang="en-GB" dirty="0" err="1" smtClean="0"/>
              <a:t>cancelButton</a:t>
            </a:r>
            <a:r>
              <a:rPr lang="en-GB" dirty="0" smtClean="0"/>
              <a:t> = new Button("Cancel");</a:t>
            </a:r>
          </a:p>
          <a:p>
            <a:pPr lvl="1" algn="l"/>
            <a:r>
              <a:rPr lang="en-GB" dirty="0" err="1" smtClean="0"/>
              <a:t>this.add</a:t>
            </a:r>
            <a:r>
              <a:rPr lang="en-GB" dirty="0" smtClean="0"/>
              <a:t>(</a:t>
            </a:r>
            <a:r>
              <a:rPr lang="en-GB" dirty="0" err="1" smtClean="0"/>
              <a:t>okButton</a:t>
            </a:r>
            <a:r>
              <a:rPr lang="en-GB" dirty="0" smtClean="0"/>
              <a:t>));</a:t>
            </a:r>
          </a:p>
          <a:p>
            <a:pPr lvl="1" algn="l"/>
            <a:r>
              <a:rPr lang="en-GB" dirty="0" err="1" smtClean="0"/>
              <a:t>this.add</a:t>
            </a:r>
            <a:r>
              <a:rPr lang="en-GB" dirty="0" smtClean="0"/>
              <a:t>(</a:t>
            </a:r>
            <a:r>
              <a:rPr lang="en-GB" dirty="0" err="1" smtClean="0"/>
              <a:t>cancelButton</a:t>
            </a:r>
            <a:r>
              <a:rPr lang="en-GB" dirty="0" smtClean="0"/>
              <a:t>));</a:t>
            </a:r>
          </a:p>
        </p:txBody>
      </p:sp>
      <p:cxnSp>
        <p:nvCxnSpPr>
          <p:cNvPr id="264" name="Google Shape;264;p37"/>
          <p:cNvCxnSpPr/>
          <p:nvPr/>
        </p:nvCxnSpPr>
        <p:spPr>
          <a:xfrm>
            <a:off x="685800" y="819150"/>
            <a:ext cx="7607700" cy="0"/>
          </a:xfrm>
          <a:prstGeom prst="straightConnector1">
            <a:avLst/>
          </a:prstGeom>
          <a:noFill/>
          <a:ln w="9525" cap="flat" cmpd="sng">
            <a:solidFill>
              <a:schemeClr val="dk2"/>
            </a:solidFill>
            <a:prstDash val="solid"/>
            <a:round/>
            <a:headEnd type="none" w="med" len="med"/>
            <a:tailEnd type="none" w="med" len="med"/>
          </a:ln>
        </p:spPr>
      </p:cxnSp>
      <p:sp>
        <p:nvSpPr>
          <p:cNvPr id="265" name="Google Shape;265;p37"/>
          <p:cNvSpPr/>
          <p:nvPr/>
        </p:nvSpPr>
        <p:spPr>
          <a:xfrm>
            <a:off x="8229600" y="6667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title"/>
          </p:nvPr>
        </p:nvSpPr>
        <p:spPr>
          <a:xfrm>
            <a:off x="685800" y="209550"/>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Checkbox class</a:t>
            </a:r>
            <a:endParaRPr/>
          </a:p>
        </p:txBody>
      </p:sp>
      <p:sp>
        <p:nvSpPr>
          <p:cNvPr id="281" name="Google Shape;281;p39"/>
          <p:cNvSpPr txBox="1">
            <a:spLocks noGrp="1"/>
          </p:cNvSpPr>
          <p:nvPr>
            <p:ph type="subTitle" idx="1"/>
          </p:nvPr>
        </p:nvSpPr>
        <p:spPr>
          <a:xfrm>
            <a:off x="762000" y="1047750"/>
            <a:ext cx="7162800" cy="3886200"/>
          </a:xfrm>
          <a:prstGeom prst="rect">
            <a:avLst/>
          </a:prstGeom>
        </p:spPr>
        <p:txBody>
          <a:bodyPr spcFirstLastPara="1" wrap="square" lIns="91425" tIns="91425" rIns="91425" bIns="91425" anchor="t" anchorCtr="0">
            <a:noAutofit/>
          </a:bodyPr>
          <a:lstStyle/>
          <a:p>
            <a:r>
              <a:rPr lang="en-GB" sz="1600" dirty="0" smtClean="0"/>
              <a:t>This class represents a GUI checkbox with a label.</a:t>
            </a:r>
          </a:p>
          <a:p>
            <a:r>
              <a:rPr lang="en-GB" sz="1600" dirty="0" smtClean="0"/>
              <a:t>The Checkbox maintains a </a:t>
            </a:r>
            <a:r>
              <a:rPr lang="en-GB" sz="1600" dirty="0" err="1" smtClean="0"/>
              <a:t>boolean</a:t>
            </a:r>
            <a:r>
              <a:rPr lang="en-GB" sz="1600" dirty="0" smtClean="0"/>
              <a:t> state indicating whether it is checked or not.</a:t>
            </a:r>
          </a:p>
          <a:p>
            <a:r>
              <a:rPr lang="en-GB" sz="1600" dirty="0" smtClean="0"/>
              <a:t>If a Checkbox is added to a </a:t>
            </a:r>
            <a:r>
              <a:rPr lang="en-GB" sz="1600" b="1" dirty="0" err="1" smtClean="0">
                <a:solidFill>
                  <a:srgbClr val="00B0F0"/>
                </a:solidFill>
              </a:rPr>
              <a:t>CheckBoxGroup</a:t>
            </a:r>
            <a:r>
              <a:rPr lang="en-GB" sz="1600" dirty="0" smtClean="0"/>
              <a:t>, it will behave like a </a:t>
            </a:r>
            <a:r>
              <a:rPr lang="en-GB" sz="1600" b="1" dirty="0" smtClean="0">
                <a:solidFill>
                  <a:srgbClr val="00B0F0"/>
                </a:solidFill>
              </a:rPr>
              <a:t>radio button</a:t>
            </a:r>
            <a:r>
              <a:rPr lang="en-GB" sz="1600" dirty="0" smtClean="0"/>
              <a:t>.</a:t>
            </a:r>
          </a:p>
          <a:p>
            <a:r>
              <a:rPr lang="en-GB" sz="1600" dirty="0" smtClean="0"/>
              <a:t>Constructors are:</a:t>
            </a:r>
          </a:p>
          <a:p>
            <a:pPr lvl="1" algn="l"/>
            <a:r>
              <a:rPr lang="en-GB" sz="1600" dirty="0" smtClean="0"/>
              <a:t>Checkbox()</a:t>
            </a:r>
          </a:p>
          <a:p>
            <a:pPr lvl="1" algn="l"/>
            <a:r>
              <a:rPr lang="en-GB" sz="1600" dirty="0" smtClean="0"/>
              <a:t>Checkbox(String label)</a:t>
            </a:r>
          </a:p>
          <a:p>
            <a:pPr lvl="1" algn="l"/>
            <a:r>
              <a:rPr lang="en-GB" sz="1600" dirty="0" smtClean="0"/>
              <a:t>Checkbox(String label, </a:t>
            </a:r>
            <a:r>
              <a:rPr lang="en-GB" sz="1600" dirty="0" err="1" smtClean="0"/>
              <a:t>boolean</a:t>
            </a:r>
            <a:r>
              <a:rPr lang="en-GB" sz="1600" dirty="0" smtClean="0"/>
              <a:t> on)</a:t>
            </a:r>
          </a:p>
          <a:p>
            <a:pPr lvl="1" algn="l"/>
            <a:r>
              <a:rPr lang="en-GB" sz="1600" dirty="0" smtClean="0"/>
              <a:t>Checkbox(String label, </a:t>
            </a:r>
            <a:r>
              <a:rPr lang="en-GB" sz="1600" dirty="0" err="1" smtClean="0"/>
              <a:t>boolean</a:t>
            </a:r>
            <a:r>
              <a:rPr lang="en-GB" sz="1600" dirty="0" smtClean="0"/>
              <a:t> on, </a:t>
            </a:r>
            <a:r>
              <a:rPr lang="en-GB" sz="1600" dirty="0" err="1" smtClean="0"/>
              <a:t>CheckboxGroup</a:t>
            </a:r>
            <a:r>
              <a:rPr lang="en-GB" sz="1600" dirty="0" smtClean="0"/>
              <a:t> </a:t>
            </a:r>
            <a:r>
              <a:rPr lang="en-GB" sz="1600" dirty="0" err="1" smtClean="0"/>
              <a:t>gr</a:t>
            </a:r>
            <a:r>
              <a:rPr lang="en-GB" sz="1600" dirty="0" smtClean="0"/>
              <a:t>)</a:t>
            </a:r>
          </a:p>
          <a:p>
            <a:pPr lvl="1" algn="l"/>
            <a:r>
              <a:rPr lang="en-GB" sz="1600" dirty="0" smtClean="0"/>
              <a:t>Checkbox(String label, </a:t>
            </a:r>
            <a:r>
              <a:rPr lang="en-GB" sz="1600" dirty="0" err="1" smtClean="0"/>
              <a:t>CheckboxGroup</a:t>
            </a:r>
            <a:r>
              <a:rPr lang="en-GB" sz="1600" dirty="0" smtClean="0"/>
              <a:t> </a:t>
            </a:r>
            <a:r>
              <a:rPr lang="en-GB" sz="1600" dirty="0" err="1" smtClean="0"/>
              <a:t>gr</a:t>
            </a:r>
            <a:r>
              <a:rPr lang="en-GB" sz="1600" dirty="0" smtClean="0"/>
              <a:t> ,</a:t>
            </a:r>
            <a:r>
              <a:rPr lang="en-GB" sz="1600" dirty="0" err="1" smtClean="0"/>
              <a:t>boolean</a:t>
            </a:r>
            <a:r>
              <a:rPr lang="en-GB" sz="1600" dirty="0" smtClean="0"/>
              <a:t> on)</a:t>
            </a:r>
          </a:p>
          <a:p>
            <a:r>
              <a:rPr lang="en-GB" sz="1600" dirty="0" smtClean="0"/>
              <a:t>Methods:</a:t>
            </a:r>
          </a:p>
          <a:p>
            <a:pPr lvl="1" algn="l"/>
            <a:r>
              <a:rPr lang="en-GB" sz="1600" dirty="0" smtClean="0"/>
              <a:t>String </a:t>
            </a:r>
            <a:r>
              <a:rPr lang="en-GB" sz="1600" dirty="0" err="1" smtClean="0"/>
              <a:t>getLabel</a:t>
            </a:r>
            <a:r>
              <a:rPr lang="en-GB" sz="1600" dirty="0" smtClean="0"/>
              <a:t>() , void </a:t>
            </a:r>
            <a:r>
              <a:rPr lang="en-GB" sz="1600" dirty="0" err="1" smtClean="0"/>
              <a:t>setLabel</a:t>
            </a:r>
            <a:r>
              <a:rPr lang="en-GB" sz="1600" dirty="0" smtClean="0"/>
              <a:t>()</a:t>
            </a:r>
          </a:p>
          <a:p>
            <a:pPr lvl="1" algn="l"/>
            <a:r>
              <a:rPr lang="en-GB" sz="1600" dirty="0" err="1" smtClean="0"/>
              <a:t>boolean</a:t>
            </a:r>
            <a:r>
              <a:rPr lang="en-GB" sz="1600" dirty="0" smtClean="0"/>
              <a:t> </a:t>
            </a:r>
            <a:r>
              <a:rPr lang="en-GB" sz="1600" dirty="0" err="1" smtClean="0"/>
              <a:t>getState</a:t>
            </a:r>
            <a:r>
              <a:rPr lang="en-GB" sz="1600" dirty="0" smtClean="0"/>
              <a:t>(), void </a:t>
            </a:r>
            <a:r>
              <a:rPr lang="en-GB" sz="1600" dirty="0" err="1" smtClean="0"/>
              <a:t>setState</a:t>
            </a:r>
            <a:r>
              <a:rPr lang="en-GB" sz="1600" dirty="0" smtClean="0"/>
              <a:t>(</a:t>
            </a:r>
            <a:r>
              <a:rPr lang="en-GB" sz="1600" dirty="0" err="1" smtClean="0"/>
              <a:t>boolean</a:t>
            </a:r>
            <a:r>
              <a:rPr lang="en-GB" sz="1600" dirty="0" smtClean="0"/>
              <a:t> state)</a:t>
            </a:r>
          </a:p>
        </p:txBody>
      </p:sp>
      <p:cxnSp>
        <p:nvCxnSpPr>
          <p:cNvPr id="282" name="Google Shape;282;p39"/>
          <p:cNvCxnSpPr/>
          <p:nvPr/>
        </p:nvCxnSpPr>
        <p:spPr>
          <a:xfrm>
            <a:off x="762000" y="895350"/>
            <a:ext cx="7607700" cy="0"/>
          </a:xfrm>
          <a:prstGeom prst="straightConnector1">
            <a:avLst/>
          </a:prstGeom>
          <a:noFill/>
          <a:ln w="9525" cap="flat" cmpd="sng">
            <a:solidFill>
              <a:schemeClr val="dk2"/>
            </a:solidFill>
            <a:prstDash val="solid"/>
            <a:round/>
            <a:headEnd type="none" w="med" len="med"/>
            <a:tailEnd type="none" w="med" len="med"/>
          </a:ln>
        </p:spPr>
      </p:cxnSp>
      <p:sp>
        <p:nvSpPr>
          <p:cNvPr id="283" name="Google Shape;283;p39"/>
          <p:cNvSpPr/>
          <p:nvPr/>
        </p:nvSpPr>
        <p:spPr>
          <a:xfrm>
            <a:off x="8305800" y="742950"/>
            <a:ext cx="308100" cy="308100"/>
          </a:xfrm>
          <a:prstGeom prst="plaqu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p:cNvSpPr/>
          <p:nvPr/>
        </p:nvSpPr>
        <p:spPr>
          <a:xfrm>
            <a:off x="2895600" y="4248150"/>
            <a:ext cx="5797308" cy="523220"/>
          </a:xfrm>
          <a:prstGeom prst="rect">
            <a:avLst/>
          </a:prstGeom>
        </p:spPr>
        <p:txBody>
          <a:bodyPr wrap="square">
            <a:spAutoFit/>
          </a:bodyPr>
          <a:lstStyle/>
          <a:p>
            <a:r>
              <a:rPr lang="en-US" b="1" dirty="0" smtClean="0">
                <a:solidFill>
                  <a:srgbClr val="00B0F0"/>
                </a:solidFill>
              </a:rPr>
              <a:t>Ex: Checkbox c1 = new Checkbox(“Music”, true)</a:t>
            </a:r>
          </a:p>
          <a:p>
            <a:r>
              <a:rPr lang="en-US" b="1" dirty="0" smtClean="0">
                <a:solidFill>
                  <a:srgbClr val="00B0F0"/>
                </a:solidFill>
              </a:rPr>
              <a:t>       add(c1)</a:t>
            </a:r>
          </a:p>
        </p:txBody>
      </p:sp>
    </p:spTree>
  </p:cSld>
  <p:clrMapOvr>
    <a:masterClrMapping/>
  </p:clrMapOvr>
</p:sld>
</file>

<file path=ppt/theme/theme1.xml><?xml version="1.0" encoding="utf-8"?>
<a:theme xmlns:a="http://schemas.openxmlformats.org/drawingml/2006/main" name="Neuroscience and Meaningful Learning - Brain-Compatible Classroom: Physical Environment by Slidesgo">
  <a:themeElements>
    <a:clrScheme name="Simple Light">
      <a:dk1>
        <a:srgbClr val="242424"/>
      </a:dk1>
      <a:lt1>
        <a:srgbClr val="FEFFF6"/>
      </a:lt1>
      <a:dk2>
        <a:srgbClr val="A094D6"/>
      </a:dk2>
      <a:lt2>
        <a:srgbClr val="EEEEEE"/>
      </a:lt2>
      <a:accent1>
        <a:srgbClr val="F8DDEE"/>
      </a:accent1>
      <a:accent2>
        <a:srgbClr val="F5F4BC"/>
      </a:accent2>
      <a:accent3>
        <a:srgbClr val="DBF3F5"/>
      </a:accent3>
      <a:accent4>
        <a:srgbClr val="FFFFFF"/>
      </a:accent4>
      <a:accent5>
        <a:srgbClr val="FFFFFF"/>
      </a:accent5>
      <a:accent6>
        <a:srgbClr val="FFFFFF"/>
      </a:accent6>
      <a:hlink>
        <a:srgbClr val="24242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TotalTime>
  <Words>2378</Words>
  <PresentationFormat>On-screen Show (16:9)</PresentationFormat>
  <Paragraphs>504</Paragraphs>
  <Slides>50</Slides>
  <Notes>38</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6" baseType="lpstr">
      <vt:lpstr>Arial</vt:lpstr>
      <vt:lpstr>Cormorant Upright</vt:lpstr>
      <vt:lpstr>Trebuchet MS</vt:lpstr>
      <vt:lpstr>Darker Grotesque Medium</vt:lpstr>
      <vt:lpstr>Nunito Light</vt:lpstr>
      <vt:lpstr>Lucida Console</vt:lpstr>
      <vt:lpstr>Darker Grotesque Light</vt:lpstr>
      <vt:lpstr>Bebas Neue</vt:lpstr>
      <vt:lpstr>Century Gothic</vt:lpstr>
      <vt:lpstr>Bahnschrift</vt:lpstr>
      <vt:lpstr>Comic Sans MS</vt:lpstr>
      <vt:lpstr>times new roman</vt:lpstr>
      <vt:lpstr>inter-regular</vt:lpstr>
      <vt:lpstr>Darker Grotesque</vt:lpstr>
      <vt:lpstr>Neuroscience and Meaningful Learning - Brain-Compatible Classroom: Physical Environment by Slidesgo</vt:lpstr>
      <vt:lpstr>Bitmap Image</vt:lpstr>
      <vt:lpstr>AWT Components &amp; Event Handling Unit 4 &amp; Unit 5</vt:lpstr>
      <vt:lpstr>AWT Components</vt:lpstr>
      <vt:lpstr>Slide 3</vt:lpstr>
      <vt:lpstr>Container</vt:lpstr>
      <vt:lpstr>Common methods of Component class</vt:lpstr>
      <vt:lpstr>setBounds() method</vt:lpstr>
      <vt:lpstr>Label class</vt:lpstr>
      <vt:lpstr>Button class </vt:lpstr>
      <vt:lpstr>Checkbox class</vt:lpstr>
      <vt:lpstr>Choice class</vt:lpstr>
      <vt:lpstr>Choice class</vt:lpstr>
      <vt:lpstr>List class</vt:lpstr>
      <vt:lpstr>List class</vt:lpstr>
      <vt:lpstr>TextField class</vt:lpstr>
      <vt:lpstr>TextArea class</vt:lpstr>
      <vt:lpstr>Scrollbar</vt:lpstr>
      <vt:lpstr>Frame class</vt:lpstr>
      <vt:lpstr>Panel</vt:lpstr>
      <vt:lpstr>Layout Manager</vt:lpstr>
      <vt:lpstr>FlowLayout</vt:lpstr>
      <vt:lpstr>FlowLayout</vt:lpstr>
      <vt:lpstr>BorderLayout</vt:lpstr>
      <vt:lpstr>BorderLayout</vt:lpstr>
      <vt:lpstr>GridLayout</vt:lpstr>
      <vt:lpstr>Slide 25</vt:lpstr>
      <vt:lpstr>GridBagLayout</vt:lpstr>
      <vt:lpstr>Event Handling Unit 5</vt:lpstr>
      <vt:lpstr>What is Event ?</vt:lpstr>
      <vt:lpstr>Event Handling : Event Delegation Model</vt:lpstr>
      <vt:lpstr>Slide 30</vt:lpstr>
      <vt:lpstr>Slide 31</vt:lpstr>
      <vt:lpstr>Slide 32</vt:lpstr>
      <vt:lpstr>Registration Methods</vt:lpstr>
      <vt:lpstr>ActionEvent and ActionListener</vt:lpstr>
      <vt:lpstr>ItemEvent and ItemListener</vt:lpstr>
      <vt:lpstr>MouseEvent and MouseListener</vt:lpstr>
      <vt:lpstr>KeyEvent and KeyListener</vt:lpstr>
      <vt:lpstr>TextEvent and TextListener</vt:lpstr>
      <vt:lpstr>WindowEvent and WindowListener</vt:lpstr>
      <vt:lpstr>Slide 40</vt:lpstr>
      <vt:lpstr>FocusEvent and FocusListener</vt:lpstr>
      <vt:lpstr>Adapter classes</vt:lpstr>
      <vt:lpstr>Slide 43</vt:lpstr>
      <vt:lpstr>Slide 44</vt:lpstr>
      <vt:lpstr>Slide 45</vt:lpstr>
      <vt:lpstr>Use of walls in the classroom</vt:lpstr>
      <vt:lpstr>Positive messages</vt:lpstr>
      <vt:lpstr>Thanks!</vt:lpstr>
      <vt:lpstr>Resources</vt:lpstr>
      <vt:lpst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and meaningful learning  Classroom compatible with the brain.</dc:title>
  <dc:creator>atmiya</dc:creator>
  <cp:lastModifiedBy>atmiya</cp:lastModifiedBy>
  <cp:revision>67</cp:revision>
  <dcterms:modified xsi:type="dcterms:W3CDTF">2023-02-28T05:42:36Z</dcterms:modified>
</cp:coreProperties>
</file>